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6024" r:id="rId2"/>
  </p:sldMasterIdLst>
  <p:notesMasterIdLst>
    <p:notesMasterId r:id="rId25"/>
  </p:notesMasterIdLst>
  <p:handoutMasterIdLst>
    <p:handoutMasterId r:id="rId26"/>
  </p:handoutMasterIdLst>
  <p:sldIdLst>
    <p:sldId id="285" r:id="rId3"/>
    <p:sldId id="286" r:id="rId4"/>
    <p:sldId id="287" r:id="rId5"/>
    <p:sldId id="314" r:id="rId6"/>
    <p:sldId id="315" r:id="rId7"/>
    <p:sldId id="316" r:id="rId8"/>
    <p:sldId id="349" r:id="rId9"/>
    <p:sldId id="351" r:id="rId10"/>
    <p:sldId id="317" r:id="rId11"/>
    <p:sldId id="350" r:id="rId12"/>
    <p:sldId id="352" r:id="rId13"/>
    <p:sldId id="319" r:id="rId14"/>
    <p:sldId id="320" r:id="rId15"/>
    <p:sldId id="321" r:id="rId16"/>
    <p:sldId id="353" r:id="rId17"/>
    <p:sldId id="318" r:id="rId18"/>
    <p:sldId id="354" r:id="rId19"/>
    <p:sldId id="357" r:id="rId20"/>
    <p:sldId id="358" r:id="rId21"/>
    <p:sldId id="355" r:id="rId22"/>
    <p:sldId id="356" r:id="rId23"/>
    <p:sldId id="348" r:id="rId24"/>
  </p:sldIdLst>
  <p:sldSz cx="9144000" cy="6858000" type="screen4x3"/>
  <p:notesSz cx="6950075" cy="9236075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7" autoAdjust="0"/>
    <p:restoredTop sz="61070" autoAdjust="0"/>
  </p:normalViewPr>
  <p:slideViewPr>
    <p:cSldViewPr snapToGrid="0">
      <p:cViewPr varScale="1">
        <p:scale>
          <a:sx n="65" d="100"/>
          <a:sy n="65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pPr>
              <a:defRPr/>
            </a:pPr>
            <a:fld id="{7E4045B3-DC8F-469C-BBDA-2EB76E2727CD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pPr>
              <a:defRPr/>
            </a:pPr>
            <a:fld id="{9D6E89B9-E859-42B7-B36C-376E12474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20D147-5510-4791-9533-3596F80585E7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8DC8A0-C6CA-48F5-B73C-9DB5DECB6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83888-B3B1-422F-938F-8D29571881F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654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634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746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17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8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48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59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66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876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C0F82F-2106-41EB-A3E0-8C67197C4AB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7669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13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90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681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671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3438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06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78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50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322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27C51E-0095-40BE-B5A6-F4D97612CCC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568087-A801-496E-B27B-2D84FB59BB1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11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8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1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1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9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1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39636-44C0-4CBB-80EF-334EE9F0EE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955403D-D873-4C60-AEB2-B7B9AA0059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41248" y="1298448"/>
            <a:ext cx="7845552" cy="5184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4186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 smtClean="0">
              <a:solidFill>
                <a:srgbClr val="002C5F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DC973D9-E27D-427B-A638-06BC1B6C25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080959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139B2A2-9796-4029-BFE7-E8CEE65410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0910779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/>
          </a:p>
        </p:txBody>
      </p:sp>
      <p:pic>
        <p:nvPicPr>
          <p:cNvPr id="4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5363-D0EF-4396-9190-D78A674C4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83303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C2254E-86B6-44AA-BCE1-837DB16860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49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logo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4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</p:sldLayoutIdLst>
  <p:transition spd="med">
    <p:circl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8D073E-245E-4EFB-9D4A-93808380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mtClean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7349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JAN is funded by a contract with the 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cs typeface="Arial" charset="0"/>
              </a:rPr>
              <a:t>Office of Disability Employment Policy, U.S. Department of Labor.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28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5" r:id="rId1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@askjan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an@AskJAN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kjan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34B98-5003-4C7D-A1E5-50E604DE41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848600" cy="2895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What is JAN and Using the AskJAN.org Website</a:t>
            </a:r>
            <a:endParaRPr lang="en-US" altLang="en-US" sz="2000" dirty="0" smtClean="0"/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r>
              <a:rPr lang="en-US" altLang="en-US" sz="2000" dirty="0" smtClean="0"/>
              <a:t>Matthew McCord, </a:t>
            </a:r>
            <a:r>
              <a:rPr lang="en-US" altLang="en-US" sz="2000" dirty="0"/>
              <a:t>M.S., CRC</a:t>
            </a:r>
          </a:p>
          <a:p>
            <a:pPr>
              <a:defRPr/>
            </a:pPr>
            <a:r>
              <a:rPr lang="en-US" altLang="en-US" sz="2000" b="0" dirty="0"/>
              <a:t>Consultant, </a:t>
            </a:r>
            <a:r>
              <a:rPr lang="en-US" altLang="en-US" sz="2000" b="0" dirty="0" smtClean="0"/>
              <a:t>Motor Team</a:t>
            </a:r>
          </a:p>
          <a:p>
            <a:pPr>
              <a:defRPr/>
            </a:pPr>
            <a:endParaRPr lang="en-US" altLang="en-US" sz="2000" b="0" dirty="0"/>
          </a:p>
          <a:p>
            <a:pPr eaLnBrk="1" hangingPunct="1">
              <a:buFont typeface="Times" panose="02020603050405020304" pitchFamily="18" charset="0"/>
              <a:buNone/>
              <a:defRPr/>
            </a:pPr>
            <a:r>
              <a:rPr lang="en-US" sz="2000" dirty="0"/>
              <a:t>(800) 526-7234 (Voice)</a:t>
            </a:r>
          </a:p>
          <a:p>
            <a:pPr eaLnBrk="1" hangingPunct="1">
              <a:buFont typeface="Times" panose="02020603050405020304" pitchFamily="18" charset="0"/>
              <a:buNone/>
              <a:defRPr/>
            </a:pPr>
            <a:r>
              <a:rPr lang="en-US" sz="2000" dirty="0"/>
              <a:t>(877) 781-9403 (TTY)</a:t>
            </a:r>
          </a:p>
          <a:p>
            <a:pPr eaLnBrk="1" hangingPunct="1">
              <a:buFont typeface="Times" panose="02020603050405020304" pitchFamily="18" charset="0"/>
              <a:buNone/>
              <a:defRPr/>
            </a:pPr>
            <a:r>
              <a:rPr lang="en-US" sz="2000" dirty="0">
                <a:hlinkClick r:id="rId3"/>
              </a:rPr>
              <a:t>jan@askjan.org</a:t>
            </a:r>
            <a:endParaRPr lang="en-US" sz="2000" dirty="0"/>
          </a:p>
          <a:p>
            <a:pPr>
              <a:defRPr/>
            </a:pPr>
            <a:endParaRPr lang="en-US" altLang="en-US" sz="2000" b="0" dirty="0"/>
          </a:p>
          <a:p>
            <a:pPr>
              <a:defRPr/>
            </a:pPr>
            <a:endParaRPr lang="en-US" altLang="en-US" sz="1600" dirty="0" smtClean="0"/>
          </a:p>
          <a:p>
            <a:pPr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4067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2" name="Picture 1" descr="EEOC Guidance Document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58" b="5060"/>
          <a:stretch/>
        </p:blipFill>
        <p:spPr>
          <a:xfrm>
            <a:off x="1055738" y="1451922"/>
            <a:ext cx="7554862" cy="4801394"/>
          </a:xfrm>
          <a:prstGeom prst="rect">
            <a:avLst/>
          </a:prstGeom>
        </p:spPr>
      </p:pic>
      <p:sp>
        <p:nvSpPr>
          <p:cNvPr id="9" name="Left Arrow 8" descr="Arrow pointing to &quot;EEOC's ADAAA: Questions and Answers&quot;"/>
          <p:cNvSpPr/>
          <p:nvPr/>
        </p:nvSpPr>
        <p:spPr>
          <a:xfrm>
            <a:off x="5498692" y="4020164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7749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screenshot of JAN homep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8" y="1440426"/>
            <a:ext cx="7588251" cy="4812890"/>
          </a:xfrm>
          <a:prstGeom prst="rect">
            <a:avLst/>
          </a:prstGeom>
        </p:spPr>
      </p:pic>
      <p:sp>
        <p:nvSpPr>
          <p:cNvPr id="7" name="Oval 6" descr="Circle around &quot;Accommodation Search&quot;"/>
          <p:cNvSpPr/>
          <p:nvPr/>
        </p:nvSpPr>
        <p:spPr>
          <a:xfrm>
            <a:off x="5161935" y="1873045"/>
            <a:ext cx="1327355" cy="26547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screenshot of SOAR p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1"/>
          <a:stretch/>
        </p:blipFill>
        <p:spPr>
          <a:xfrm>
            <a:off x="1018866" y="1410250"/>
            <a:ext cx="7591733" cy="4846315"/>
          </a:xfrm>
          <a:prstGeom prst="rect">
            <a:avLst/>
          </a:prstGeom>
        </p:spPr>
      </p:pic>
      <p:sp>
        <p:nvSpPr>
          <p:cNvPr id="9" name="Down Arrow 8" descr="Arrow pointing to &quot;Most popular Searches&quot;"/>
          <p:cNvSpPr/>
          <p:nvPr/>
        </p:nvSpPr>
        <p:spPr>
          <a:xfrm>
            <a:off x="5589639" y="3833407"/>
            <a:ext cx="457200" cy="471949"/>
          </a:xfrm>
          <a:prstGeom prst="down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 descr="Arrow pointing to &quot;Start your SOAR search"/>
          <p:cNvSpPr/>
          <p:nvPr/>
        </p:nvSpPr>
        <p:spPr>
          <a:xfrm>
            <a:off x="1981200" y="3833407"/>
            <a:ext cx="457200" cy="471949"/>
          </a:xfrm>
          <a:prstGeom prst="down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7859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2" name="Picture 1" descr="screenshot of SOAR search results p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0" b="26825"/>
          <a:stretch/>
        </p:blipFill>
        <p:spPr>
          <a:xfrm>
            <a:off x="1011493" y="1428136"/>
            <a:ext cx="7599107" cy="4825180"/>
          </a:xfrm>
          <a:prstGeom prst="rect">
            <a:avLst/>
          </a:prstGeom>
        </p:spPr>
      </p:pic>
      <p:sp>
        <p:nvSpPr>
          <p:cNvPr id="11" name="Left Arrow 10" descr="Arrow pointing to &quot;Narrow Results&quot;"/>
          <p:cNvSpPr/>
          <p:nvPr/>
        </p:nvSpPr>
        <p:spPr>
          <a:xfrm>
            <a:off x="2234381" y="3688683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 descr="Circle around &quot;Ergonomic and Adjustable Office Chairs&quot;"/>
          <p:cNvSpPr/>
          <p:nvPr/>
        </p:nvSpPr>
        <p:spPr>
          <a:xfrm>
            <a:off x="3479392" y="3982064"/>
            <a:ext cx="2331473" cy="33921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45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screenshot of adjustable office chair p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3" b="4657"/>
          <a:stretch/>
        </p:blipFill>
        <p:spPr>
          <a:xfrm>
            <a:off x="1026242" y="1422424"/>
            <a:ext cx="7584358" cy="4830891"/>
          </a:xfrm>
          <a:prstGeom prst="rect">
            <a:avLst/>
          </a:prstGeom>
        </p:spPr>
      </p:pic>
      <p:sp>
        <p:nvSpPr>
          <p:cNvPr id="9" name="Down Arrow 8" descr="Arrow pointing to text describing adjustable office chairs"/>
          <p:cNvSpPr/>
          <p:nvPr/>
        </p:nvSpPr>
        <p:spPr>
          <a:xfrm>
            <a:off x="4144297" y="2432310"/>
            <a:ext cx="457200" cy="471949"/>
          </a:xfrm>
          <a:prstGeom prst="down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 descr="Arrow pointing to &quot;Vendors and Products&quot;"/>
          <p:cNvSpPr/>
          <p:nvPr/>
        </p:nvSpPr>
        <p:spPr>
          <a:xfrm>
            <a:off x="1376516" y="3651812"/>
            <a:ext cx="457200" cy="471949"/>
          </a:xfrm>
          <a:prstGeom prst="down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 descr="Circle around &quot;Related Content&quot;"/>
          <p:cNvSpPr/>
          <p:nvPr/>
        </p:nvSpPr>
        <p:spPr>
          <a:xfrm>
            <a:off x="5919019" y="4123761"/>
            <a:ext cx="1750143" cy="345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611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screenshot of JAN homep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8" y="1440426"/>
            <a:ext cx="7588251" cy="4812890"/>
          </a:xfrm>
          <a:prstGeom prst="rect">
            <a:avLst/>
          </a:prstGeom>
        </p:spPr>
      </p:pic>
      <p:sp>
        <p:nvSpPr>
          <p:cNvPr id="7" name="Oval 6" descr="Circle around &quot;Publications&quot;"/>
          <p:cNvSpPr/>
          <p:nvPr/>
        </p:nvSpPr>
        <p:spPr>
          <a:xfrm>
            <a:off x="6459794" y="1887793"/>
            <a:ext cx="811162" cy="2359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2" name="Picture 1" descr="screenshot of publications and articles p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1" b="8839"/>
          <a:stretch/>
        </p:blipFill>
        <p:spPr>
          <a:xfrm>
            <a:off x="1018866" y="1466668"/>
            <a:ext cx="7591734" cy="4786647"/>
          </a:xfrm>
          <a:prstGeom prst="rect">
            <a:avLst/>
          </a:prstGeom>
        </p:spPr>
      </p:pic>
      <p:sp>
        <p:nvSpPr>
          <p:cNvPr id="7" name="Left Arrow 6" descr="Arrow pointing to &quot;All&quot; button"/>
          <p:cNvSpPr/>
          <p:nvPr/>
        </p:nvSpPr>
        <p:spPr>
          <a:xfrm>
            <a:off x="3429000" y="2035277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 descr="Arrow pointing to &quot;Accommodation and Compliance Series: Employees with Arthritis&quot;"/>
          <p:cNvSpPr/>
          <p:nvPr/>
        </p:nvSpPr>
        <p:spPr>
          <a:xfrm rot="10800000">
            <a:off x="838200" y="5225845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22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Publication Download sample p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36" b="126"/>
          <a:stretch/>
        </p:blipFill>
        <p:spPr>
          <a:xfrm>
            <a:off x="946356" y="1410930"/>
            <a:ext cx="7664244" cy="49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3602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screenshot of JAN homep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8" y="1440426"/>
            <a:ext cx="7588251" cy="4812890"/>
          </a:xfrm>
          <a:prstGeom prst="rect">
            <a:avLst/>
          </a:prstGeom>
        </p:spPr>
      </p:pic>
      <p:sp>
        <p:nvSpPr>
          <p:cNvPr id="7" name="Oval 6" descr="Circle around &quot;Training&quot;"/>
          <p:cNvSpPr/>
          <p:nvPr/>
        </p:nvSpPr>
        <p:spPr>
          <a:xfrm>
            <a:off x="7226710" y="1887793"/>
            <a:ext cx="575187" cy="26547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2" name="Picture 1" descr="JAN Training resourc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2" y="1406249"/>
            <a:ext cx="7686368" cy="48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0096DB"/>
                </a:solidFill>
              </a:rPr>
              <a:t>Consultation</a:t>
            </a:r>
          </a:p>
          <a:p>
            <a:pPr lvl="1"/>
            <a:r>
              <a:rPr lang="en-US" altLang="en-US" dirty="0"/>
              <a:t>Employment Legislation</a:t>
            </a:r>
          </a:p>
          <a:p>
            <a:pPr lvl="2"/>
            <a:r>
              <a:rPr lang="en-US" altLang="en-US" dirty="0"/>
              <a:t>Americans with Disabilities Act</a:t>
            </a:r>
          </a:p>
          <a:p>
            <a:pPr lvl="2"/>
            <a:r>
              <a:rPr lang="en-US" altLang="en-US" dirty="0"/>
              <a:t>Rehabilitation Act</a:t>
            </a:r>
          </a:p>
          <a:p>
            <a:pPr lvl="1"/>
            <a:r>
              <a:rPr lang="en-US" altLang="en-US" dirty="0" smtClean="0"/>
              <a:t>Job Accommodations</a:t>
            </a:r>
          </a:p>
          <a:p>
            <a:pPr lvl="2"/>
            <a:r>
              <a:rPr lang="en-US" altLang="en-US" dirty="0" smtClean="0"/>
              <a:t>All job categories</a:t>
            </a:r>
          </a:p>
          <a:p>
            <a:pPr lvl="2"/>
            <a:r>
              <a:rPr lang="en-US" altLang="en-US" dirty="0" smtClean="0"/>
              <a:t>All impairments</a:t>
            </a:r>
          </a:p>
          <a:p>
            <a:pPr lvl="2"/>
            <a:r>
              <a:rPr lang="en-US" altLang="en-US" dirty="0"/>
              <a:t>All industries</a:t>
            </a:r>
          </a:p>
          <a:p>
            <a:pPr lvl="2"/>
            <a:endParaRPr lang="en-US" altLang="en-US" dirty="0" smtClean="0"/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078571B-5ED3-42CF-A410-2C3ADBC3876F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19" name="Picture 18" descr="Woman reading with child"/>
          <p:cNvPicPr>
            <a:picLocks noChangeAspect="1"/>
          </p:cNvPicPr>
          <p:nvPr/>
        </p:nvPicPr>
        <p:blipFill>
          <a:blip r:embed="rId3"/>
          <a:srcRect l="52667" b="7701"/>
          <a:stretch>
            <a:fillRect/>
          </a:stretch>
        </p:blipFill>
        <p:spPr>
          <a:xfrm>
            <a:off x="7010400" y="3733800"/>
            <a:ext cx="1293813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Woman using wheelchair"/>
          <p:cNvPicPr>
            <a:picLocks noChangeAspect="1"/>
          </p:cNvPicPr>
          <p:nvPr/>
        </p:nvPicPr>
        <p:blipFill>
          <a:blip r:embed="rId4"/>
          <a:srcRect l="46000" r="4667" b="9540"/>
          <a:stretch>
            <a:fillRect/>
          </a:stretch>
        </p:blipFill>
        <p:spPr>
          <a:xfrm>
            <a:off x="5334000" y="4495800"/>
            <a:ext cx="1374775" cy="1828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Man seated holding a cane"/>
          <p:cNvPicPr>
            <a:picLocks noChangeAspect="1"/>
          </p:cNvPicPr>
          <p:nvPr/>
        </p:nvPicPr>
        <p:blipFill>
          <a:blip r:embed="rId5"/>
          <a:srcRect l="44667" b="7701"/>
          <a:stretch>
            <a:fillRect/>
          </a:stretch>
        </p:blipFill>
        <p:spPr>
          <a:xfrm>
            <a:off x="6248400" y="1600200"/>
            <a:ext cx="1512888" cy="18288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Male grocery clerk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4495800"/>
            <a:ext cx="1289050" cy="1828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Man working in shipping office"/>
          <p:cNvPicPr>
            <a:picLocks noChangeAspect="1"/>
          </p:cNvPicPr>
          <p:nvPr/>
        </p:nvPicPr>
        <p:blipFill>
          <a:blip r:embed="rId7" cstate="print"/>
          <a:srcRect r="45324"/>
          <a:stretch>
            <a:fillRect/>
          </a:stretch>
        </p:blipFill>
        <p:spPr>
          <a:xfrm>
            <a:off x="3267364" y="4544292"/>
            <a:ext cx="1379180" cy="18288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8009" name="Title 1"/>
          <p:cNvSpPr txBox="1">
            <a:spLocks/>
          </p:cNvSpPr>
          <p:nvPr/>
        </p:nvSpPr>
        <p:spPr bwMode="auto">
          <a:xfrm>
            <a:off x="533400" y="455613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Job Accommodation Network</a:t>
            </a:r>
          </a:p>
        </p:txBody>
      </p:sp>
    </p:spTree>
    <p:extLst>
      <p:ext uri="{BB962C8B-B14F-4D97-AF65-F5344CB8AC3E}">
        <p14:creationId xmlns:p14="http://schemas.microsoft.com/office/powerpoint/2010/main" val="412591590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screenshot of JAN homep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8" y="1440426"/>
            <a:ext cx="7588251" cy="4812890"/>
          </a:xfrm>
          <a:prstGeom prst="rect">
            <a:avLst/>
          </a:prstGeom>
        </p:spPr>
      </p:pic>
      <p:sp>
        <p:nvSpPr>
          <p:cNvPr id="8" name="Oval 7" descr="Circle around &quot;Contact&quot;"/>
          <p:cNvSpPr/>
          <p:nvPr/>
        </p:nvSpPr>
        <p:spPr>
          <a:xfrm>
            <a:off x="7971298" y="1427726"/>
            <a:ext cx="639302" cy="2830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2" name="Picture 1" descr="JAN Contact informa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9" b="-179"/>
          <a:stretch/>
        </p:blipFill>
        <p:spPr>
          <a:xfrm>
            <a:off x="1004119" y="1495936"/>
            <a:ext cx="7606481" cy="4757379"/>
          </a:xfrm>
          <a:prstGeom prst="rect">
            <a:avLst/>
          </a:prstGeom>
        </p:spPr>
      </p:pic>
      <p:sp>
        <p:nvSpPr>
          <p:cNvPr id="9" name="Left Arrow 8" descr="Arrow pointing to &quot;JAN on Demand&quot;"/>
          <p:cNvSpPr/>
          <p:nvPr/>
        </p:nvSpPr>
        <p:spPr>
          <a:xfrm rot="16200000">
            <a:off x="2526893" y="3194612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 descr="Arrow pointing to &quot;Live Chat&quot;"/>
          <p:cNvSpPr/>
          <p:nvPr/>
        </p:nvSpPr>
        <p:spPr>
          <a:xfrm rot="10800000">
            <a:off x="7647038" y="2995508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JAN Consultants can be reached M-F 9am-6pm ET</a:t>
            </a:r>
          </a:p>
          <a:p>
            <a:pPr marL="0" indent="0">
              <a:defRPr/>
            </a:pPr>
            <a:r>
              <a:rPr lang="en-US" sz="2400" dirty="0" smtClean="0">
                <a:solidFill>
                  <a:srgbClr val="8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Phone - (800) 526-7234 (voice); (877) 781-9403 (TTY)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Email - </a:t>
            </a:r>
            <a:r>
              <a:rPr lang="en-US" sz="2400" dirty="0" smtClean="0">
                <a:hlinkClick r:id="rId3"/>
              </a:rPr>
              <a:t>jan@AskJAN.org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Skype - </a:t>
            </a:r>
            <a:r>
              <a:rPr lang="en-US" sz="2400" dirty="0" err="1" smtClean="0"/>
              <a:t>Janconsultants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Text </a:t>
            </a:r>
            <a:r>
              <a:rPr lang="en-US" sz="2400" dirty="0"/>
              <a:t>-</a:t>
            </a:r>
            <a:r>
              <a:rPr lang="en-US" sz="2400" dirty="0" smtClean="0"/>
              <a:t> (304) 216-8189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Chat available online at </a:t>
            </a:r>
            <a:r>
              <a:rPr lang="en-US" sz="2400" dirty="0" smtClean="0">
                <a:hlinkClick r:id="rId4"/>
              </a:rPr>
              <a:t>http://AskJAN.org</a:t>
            </a:r>
            <a:endParaRPr lang="en-US" sz="2400" dirty="0" smtClean="0"/>
          </a:p>
        </p:txBody>
      </p:sp>
      <p:sp>
        <p:nvSpPr>
          <p:cNvPr id="23757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10F367D-DC62-421B-86BF-7CE39D9EDB4B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37572" name="Title 1"/>
          <p:cNvSpPr txBox="1">
            <a:spLocks/>
          </p:cNvSpPr>
          <p:nvPr/>
        </p:nvSpPr>
        <p:spPr bwMode="auto">
          <a:xfrm>
            <a:off x="5334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Job Accommodation Network</a:t>
            </a:r>
          </a:p>
        </p:txBody>
      </p:sp>
    </p:spTree>
    <p:extLst>
      <p:ext uri="{BB962C8B-B14F-4D97-AF65-F5344CB8AC3E}">
        <p14:creationId xmlns:p14="http://schemas.microsoft.com/office/powerpoint/2010/main" val="17889037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r>
              <a:rPr lang="en-US" altLang="en-US" sz="2600" dirty="0" smtClean="0">
                <a:solidFill>
                  <a:srgbClr val="0096DB"/>
                </a:solidFill>
              </a:rPr>
              <a:t>Technical Assistance</a:t>
            </a:r>
          </a:p>
          <a:p>
            <a:pPr lvl="1"/>
            <a:r>
              <a:rPr lang="en-US" altLang="en-US" dirty="0" smtClean="0"/>
              <a:t>Confidential</a:t>
            </a:r>
          </a:p>
          <a:p>
            <a:pPr lvl="1"/>
            <a:r>
              <a:rPr lang="en-US" altLang="en-US" dirty="0" smtClean="0"/>
              <a:t>National</a:t>
            </a:r>
          </a:p>
          <a:p>
            <a:pPr lvl="1"/>
            <a:r>
              <a:rPr lang="en-US" altLang="en-US" dirty="0" smtClean="0"/>
              <a:t>Easy to Use</a:t>
            </a:r>
          </a:p>
          <a:p>
            <a:pPr lvl="1"/>
            <a:r>
              <a:rPr lang="en-US" altLang="en-US" dirty="0" smtClean="0"/>
              <a:t>Audience Focused</a:t>
            </a:r>
          </a:p>
          <a:p>
            <a:pPr lvl="2"/>
            <a:r>
              <a:rPr lang="en-US" altLang="en-US" dirty="0" smtClean="0"/>
              <a:t>Employers</a:t>
            </a:r>
          </a:p>
          <a:p>
            <a:pPr lvl="2"/>
            <a:r>
              <a:rPr lang="en-US" altLang="en-US" dirty="0" smtClean="0"/>
              <a:t>Individuals</a:t>
            </a:r>
          </a:p>
          <a:p>
            <a:pPr lvl="2"/>
            <a:r>
              <a:rPr lang="en-US" altLang="en-US" dirty="0" smtClean="0"/>
              <a:t>Service Providers</a:t>
            </a:r>
          </a:p>
          <a:p>
            <a:pPr lvl="2"/>
            <a:r>
              <a:rPr lang="en-US" altLang="en-US" dirty="0" smtClean="0"/>
              <a:t>Others</a:t>
            </a:r>
          </a:p>
          <a:p>
            <a:pPr lvl="2"/>
            <a:endParaRPr lang="en-US" altLang="en-US" dirty="0" smtClean="0"/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90232197-A0D4-4781-86E5-A81A073B825D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 descr="Picture of natio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3657600" cy="2438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30053" name="Title 1"/>
          <p:cNvSpPr txBox="1">
            <a:spLocks/>
          </p:cNvSpPr>
          <p:nvPr/>
        </p:nvSpPr>
        <p:spPr bwMode="auto">
          <a:xfrm>
            <a:off x="533400" y="455613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Job Accommodation Network</a:t>
            </a:r>
          </a:p>
        </p:txBody>
      </p:sp>
    </p:spTree>
    <p:extLst>
      <p:ext uri="{BB962C8B-B14F-4D97-AF65-F5344CB8AC3E}">
        <p14:creationId xmlns:p14="http://schemas.microsoft.com/office/powerpoint/2010/main" val="111962285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sz="3200" dirty="0">
              <a:solidFill>
                <a:srgbClr val="0096DB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3200" dirty="0">
              <a:solidFill>
                <a:srgbClr val="0096DB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400" dirty="0">
              <a:solidFill>
                <a:srgbClr val="0096DB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600" dirty="0" smtClean="0">
                <a:solidFill>
                  <a:srgbClr val="0096DB"/>
                </a:solidFill>
                <a:latin typeface="Arial" charset="0"/>
              </a:rPr>
              <a:t>JAN Website Tour</a:t>
            </a:r>
            <a:r>
              <a:rPr lang="en-US" sz="2400" b="0" dirty="0"/>
              <a:t/>
            </a:r>
            <a:br>
              <a:rPr lang="en-US" sz="2400" b="0" dirty="0"/>
            </a:br>
            <a:endParaRPr lang="en-US" sz="2400" b="0" dirty="0"/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endParaRPr lang="en-US" sz="2400" b="0" dirty="0"/>
          </a:p>
          <a:p>
            <a:pPr marL="514350" indent="-514350">
              <a:buFont typeface="Wingdings" panose="05000000000000000000" pitchFamily="2" charset="2"/>
              <a:buChar char="§"/>
              <a:defRPr/>
            </a:pPr>
            <a:endParaRPr lang="en-US" sz="2400" b="0" dirty="0"/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pic>
        <p:nvPicPr>
          <p:cNvPr id="140292" name="Picture 11" descr="JAN Logo&#10;&#10;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75000"/>
          <a:stretch>
            <a:fillRect/>
          </a:stretch>
        </p:blipFill>
        <p:spPr bwMode="auto">
          <a:xfrm>
            <a:off x="1600200" y="5562600"/>
            <a:ext cx="6508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5988241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screenshot of JAN homep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8" y="1440426"/>
            <a:ext cx="7588251" cy="4812890"/>
          </a:xfrm>
          <a:prstGeom prst="rect">
            <a:avLst/>
          </a:prstGeom>
        </p:spPr>
      </p:pic>
      <p:sp>
        <p:nvSpPr>
          <p:cNvPr id="7" name="Oval 6" descr="Circle around &quot;A to Z&quot; link"/>
          <p:cNvSpPr/>
          <p:nvPr/>
        </p:nvSpPr>
        <p:spPr>
          <a:xfrm>
            <a:off x="3908324" y="1858297"/>
            <a:ext cx="530942" cy="28021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 descr="Arrow pointing to &quot;A to Z of Disabilities and Accommodations&quot;"/>
          <p:cNvSpPr/>
          <p:nvPr/>
        </p:nvSpPr>
        <p:spPr>
          <a:xfrm>
            <a:off x="2389239" y="4778477"/>
            <a:ext cx="457200" cy="471949"/>
          </a:xfrm>
          <a:prstGeom prst="down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2" name="Picture 1" descr="screenshot of A to Z p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2"/>
          <a:stretch/>
        </p:blipFill>
        <p:spPr>
          <a:xfrm>
            <a:off x="1032386" y="1462433"/>
            <a:ext cx="7578214" cy="4790884"/>
          </a:xfrm>
          <a:prstGeom prst="rect">
            <a:avLst/>
          </a:prstGeom>
        </p:spPr>
      </p:pic>
      <p:sp>
        <p:nvSpPr>
          <p:cNvPr id="3" name="Left Arrow 2" descr="Arrow pointing to &quot;By Topic&quot;"/>
          <p:cNvSpPr/>
          <p:nvPr/>
        </p:nvSpPr>
        <p:spPr>
          <a:xfrm>
            <a:off x="4597809" y="3109451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Circle around &quot;Quadriplegia&quot;"/>
          <p:cNvSpPr/>
          <p:nvPr/>
        </p:nvSpPr>
        <p:spPr>
          <a:xfrm>
            <a:off x="6474541" y="5952294"/>
            <a:ext cx="766917" cy="30102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7651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5" name="Picture 4" descr="Screenshot: Accommodating Employees with Quadriplegi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13" b="1433"/>
          <a:stretch/>
        </p:blipFill>
        <p:spPr>
          <a:xfrm>
            <a:off x="970320" y="1515506"/>
            <a:ext cx="7584359" cy="4744561"/>
          </a:xfrm>
          <a:prstGeom prst="rect">
            <a:avLst/>
          </a:prstGeom>
        </p:spPr>
      </p:pic>
      <p:sp>
        <p:nvSpPr>
          <p:cNvPr id="3" name="Left Arrow 2" descr="Arrow pointing to &quot;Accommodation Ideas&quot;"/>
          <p:cNvSpPr/>
          <p:nvPr/>
        </p:nvSpPr>
        <p:spPr>
          <a:xfrm>
            <a:off x="2928784" y="3887786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 descr="Circle around scroll to top button"/>
          <p:cNvSpPr/>
          <p:nvPr/>
        </p:nvSpPr>
        <p:spPr>
          <a:xfrm>
            <a:off x="7949381" y="5692877"/>
            <a:ext cx="605298" cy="398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 descr="Arrow pointing to table of contents"/>
          <p:cNvSpPr/>
          <p:nvPr/>
        </p:nvSpPr>
        <p:spPr>
          <a:xfrm rot="10800000">
            <a:off x="5621594" y="2314266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2406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screenshot of JAN homep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48" y="1440426"/>
            <a:ext cx="7588251" cy="4812890"/>
          </a:xfrm>
          <a:prstGeom prst="rect">
            <a:avLst/>
          </a:prstGeom>
        </p:spPr>
      </p:pic>
      <p:sp>
        <p:nvSpPr>
          <p:cNvPr id="7" name="Oval 6" descr="Circle around &quot;ADA Library&quot;"/>
          <p:cNvSpPr/>
          <p:nvPr/>
        </p:nvSpPr>
        <p:spPr>
          <a:xfrm>
            <a:off x="4409768" y="1858297"/>
            <a:ext cx="752167" cy="29496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7E3EFA4A-0BBF-45D8-B52C-5CEDAA66BDF8}" type="slidenum">
              <a:rPr lang="en-US" altLang="en-US" sz="14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US" alt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40293" name="Title 1"/>
          <p:cNvSpPr txBox="1">
            <a:spLocks/>
          </p:cNvSpPr>
          <p:nvPr/>
        </p:nvSpPr>
        <p:spPr bwMode="auto">
          <a:xfrm>
            <a:off x="609600" y="457200"/>
            <a:ext cx="571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JAN Website Tour</a:t>
            </a:r>
            <a:endParaRPr lang="en-US" altLang="en-US" b="1" dirty="0"/>
          </a:p>
        </p:txBody>
      </p:sp>
      <p:pic>
        <p:nvPicPr>
          <p:cNvPr id="3" name="Picture 2" descr="Screenshot of ADA Library, showing Title I Resourc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81" b="21988"/>
          <a:stretch/>
        </p:blipFill>
        <p:spPr>
          <a:xfrm>
            <a:off x="1038481" y="1364788"/>
            <a:ext cx="7448038" cy="5045998"/>
          </a:xfrm>
          <a:prstGeom prst="rect">
            <a:avLst/>
          </a:prstGeom>
        </p:spPr>
      </p:pic>
      <p:sp>
        <p:nvSpPr>
          <p:cNvPr id="8" name="Left Arrow 7" descr="Arrow pointing to &quot;EEOC Guidances, Fact Sheets, Reports, and Advisory Letters&quot;"/>
          <p:cNvSpPr/>
          <p:nvPr/>
        </p:nvSpPr>
        <p:spPr>
          <a:xfrm rot="10800000">
            <a:off x="769323" y="4909982"/>
            <a:ext cx="538316" cy="398207"/>
          </a:xfrm>
          <a:prstGeom prst="leftArrow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87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1&quot;/&gt;&lt;property id=&quot;20307&quot; value=&quot;285&quot;/&gt;&lt;/object&gt;&lt;object type=&quot;3&quot; unique_id=&quot;10007&quot;&gt;&lt;property id=&quot;20148&quot; value=&quot;5&quot;/&gt;&lt;property id=&quot;20300&quot; value=&quot;Slide 2&quot;/&gt;&lt;property id=&quot;20307&quot; value=&quot;286&quot;/&gt;&lt;/object&gt;&lt;object type=&quot;3&quot; unique_id=&quot;10008&quot;&gt;&lt;property id=&quot;20148&quot; value=&quot;5&quot;/&gt;&lt;property id=&quot;20300&quot; value=&quot;Slide 3&quot;/&gt;&lt;property id=&quot;20307&quot; value=&quot;287&quot;/&gt;&lt;/object&gt;&lt;object type=&quot;3&quot; unique_id=&quot;10016&quot;&gt;&lt;property id=&quot;20148&quot; value=&quot;5&quot;/&gt;&lt;property id=&quot;20300&quot; value=&quot;Slide 19&quot;/&gt;&lt;property id=&quot;20307&quot; value=&quot;358&quot;/&gt;&lt;/object&gt;&lt;object type=&quot;3&quot; unique_id=&quot;10708&quot;&gt;&lt;property id=&quot;20148&quot; value=&quot;5&quot;/&gt;&lt;property id=&quot;20300&quot; value=&quot;Slide 4&quot;/&gt;&lt;property id=&quot;20307&quot; value=&quot;314&quot;/&gt;&lt;/object&gt;&lt;object type=&quot;3&quot; unique_id=&quot;10709&quot;&gt;&lt;property id=&quot;20148&quot; value=&quot;5&quot;/&gt;&lt;property id=&quot;20300&quot; value=&quot;Slide 5&quot;/&gt;&lt;property id=&quot;20307&quot; value=&quot;315&quot;/&gt;&lt;/object&gt;&lt;object type=&quot;3&quot; unique_id=&quot;10710&quot;&gt;&lt;property id=&quot;20148&quot; value=&quot;5&quot;/&gt;&lt;property id=&quot;20300&quot; value=&quot;Slide 6&quot;/&gt;&lt;property id=&quot;20307&quot; value=&quot;316&quot;/&gt;&lt;/object&gt;&lt;object type=&quot;3&quot; unique_id=&quot;10711&quot;&gt;&lt;property id=&quot;20148&quot; value=&quot;5&quot;/&gt;&lt;property id=&quot;20300&quot; value=&quot;Slide 7&quot;/&gt;&lt;property id=&quot;20307&quot; value=&quot;349&quot;/&gt;&lt;/object&gt;&lt;object type=&quot;3&quot; unique_id=&quot;10712&quot;&gt;&lt;property id=&quot;20148&quot; value=&quot;5&quot;/&gt;&lt;property id=&quot;20300&quot; value=&quot;Slide 8&quot;/&gt;&lt;property id=&quot;20307&quot; value=&quot;351&quot;/&gt;&lt;/object&gt;&lt;object type=&quot;3&quot; unique_id=&quot;10713&quot;&gt;&lt;property id=&quot;20148&quot; value=&quot;5&quot;/&gt;&lt;property id=&quot;20300&quot; value=&quot;Slide 9&quot;/&gt;&lt;property id=&quot;20307&quot; value=&quot;317&quot;/&gt;&lt;/object&gt;&lt;object type=&quot;3&quot; unique_id=&quot;10714&quot;&gt;&lt;property id=&quot;20148&quot; value=&quot;5&quot;/&gt;&lt;property id=&quot;20300&quot; value=&quot;Slide 10&quot;/&gt;&lt;property id=&quot;20307&quot; value=&quot;350&quot;/&gt;&lt;/object&gt;&lt;object type=&quot;3&quot; unique_id=&quot;10715&quot;&gt;&lt;property id=&quot;20148&quot; value=&quot;5&quot;/&gt;&lt;property id=&quot;20300&quot; value=&quot;Slide 11&quot;/&gt;&lt;property id=&quot;20307&quot; value=&quot;352&quot;/&gt;&lt;/object&gt;&lt;object type=&quot;3&quot; unique_id=&quot;10716&quot;&gt;&lt;property id=&quot;20148&quot; value=&quot;5&quot;/&gt;&lt;property id=&quot;20300&quot; value=&quot;Slide 12&quot;/&gt;&lt;property id=&quot;20307&quot; value=&quot;319&quot;/&gt;&lt;/object&gt;&lt;object type=&quot;3&quot; unique_id=&quot;10717&quot;&gt;&lt;property id=&quot;20148&quot; value=&quot;5&quot;/&gt;&lt;property id=&quot;20300&quot; value=&quot;Slide 13&quot;/&gt;&lt;property id=&quot;20307&quot; value=&quot;320&quot;/&gt;&lt;/object&gt;&lt;object type=&quot;3&quot; unique_id=&quot;10718&quot;&gt;&lt;property id=&quot;20148&quot; value=&quot;5&quot;/&gt;&lt;property id=&quot;20300&quot; value=&quot;Slide 14&quot;/&gt;&lt;property id=&quot;20307&quot; value=&quot;321&quot;/&gt;&lt;/object&gt;&lt;object type=&quot;3&quot; unique_id=&quot;10719&quot;&gt;&lt;property id=&quot;20148&quot; value=&quot;5&quot;/&gt;&lt;property id=&quot;20300&quot; value=&quot;Slide 15&quot;/&gt;&lt;property id=&quot;20307&quot; value=&quot;353&quot;/&gt;&lt;/object&gt;&lt;object type=&quot;3&quot; unique_id=&quot;10720&quot;&gt;&lt;property id=&quot;20148&quot; value=&quot;5&quot;/&gt;&lt;property id=&quot;20300&quot; value=&quot;Slide 16&quot;/&gt;&lt;property id=&quot;20307&quot; value=&quot;318&quot;/&gt;&lt;/object&gt;&lt;object type=&quot;3&quot; unique_id=&quot;10721&quot;&gt;&lt;property id=&quot;20148&quot; value=&quot;5&quot;/&gt;&lt;property id=&quot;20300&quot; value=&quot;Slide 17&quot;/&gt;&lt;property id=&quot;20307&quot; value=&quot;354&quot;/&gt;&lt;/object&gt;&lt;object type=&quot;3&quot; unique_id=&quot;10722&quot;&gt;&lt;property id=&quot;20148&quot; value=&quot;5&quot;/&gt;&lt;property id=&quot;20300&quot; value=&quot;Slide 18&quot;/&gt;&lt;property id=&quot;20307&quot; value=&quot;357&quot;/&gt;&lt;/object&gt;&lt;object type=&quot;3&quot; unique_id=&quot;10723&quot;&gt;&lt;property id=&quot;20148&quot; value=&quot;5&quot;/&gt;&lt;property id=&quot;20300&quot; value=&quot;Slide 20&quot;/&gt;&lt;property id=&quot;20307&quot; value=&quot;355&quot;/&gt;&lt;/object&gt;&lt;object type=&quot;3&quot; unique_id=&quot;10724&quot;&gt;&lt;property id=&quot;20148&quot; value=&quot;5&quot;/&gt;&lt;property id=&quot;20300&quot; value=&quot;Slide 21&quot;/&gt;&lt;property id=&quot;20307&quot; value=&quot;356&quot;/&gt;&lt;/object&gt;&lt;object type=&quot;3&quot; unique_id=&quot;10725&quot;&gt;&lt;property id=&quot;20148&quot; value=&quot;5&quot;/&gt;&lt;property id=&quot;20300&quot; value=&quot;Slide 22&quot;/&gt;&lt;property id=&quot;20307&quot; value=&quot;348&quot;/&gt;&lt;/object&gt;&lt;/object&gt;&lt;object type=&quot;8&quot; unique_id=&quot;1008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DDE929B-82BA-42D2-A9BB-3CB2BAA60F8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3119817-1546-4EA0-BE64-48E6F1755684}"/>
</p:tagLst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On-screen Show (4:3)</PresentationFormat>
  <Paragraphs>103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</vt:lpstr>
      <vt:lpstr>Wingdings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2018-08-08T19:09:15Z</dcterms:created>
  <dcterms:modified xsi:type="dcterms:W3CDTF">2018-11-14T19:20:11Z</dcterms:modified>
</cp:coreProperties>
</file>