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7" r:id="rId5"/>
    <p:sldId id="259" r:id="rId6"/>
    <p:sldId id="266" r:id="rId7"/>
    <p:sldId id="272" r:id="rId8"/>
    <p:sldId id="273" r:id="rId9"/>
    <p:sldId id="258" r:id="rId10"/>
    <p:sldId id="265" r:id="rId11"/>
    <p:sldId id="262" r:id="rId12"/>
    <p:sldId id="269" r:id="rId13"/>
    <p:sldId id="268" r:id="rId14"/>
    <p:sldId id="270" r:id="rId15"/>
    <p:sldId id="271" r:id="rId16"/>
    <p:sldId id="263" r:id="rId17"/>
    <p:sldId id="264" r:id="rId18"/>
    <p:sldId id="276" r:id="rId19"/>
    <p:sldId id="275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58"/>
    <a:srgbClr val="AFABAB"/>
    <a:srgbClr val="17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seals.com/ia/a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astersealsia.at4all.com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astersealsia.at4all.com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jan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owa-compass@uiowa.edu" TargetMode="External"/><Relationship Id="rId2" Type="http://schemas.openxmlformats.org/officeDocument/2006/relationships/hyperlink" Target="http://www.iowacompass.org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able.or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1DVMb" TargetMode="External"/><Relationship Id="rId2" Type="http://schemas.openxmlformats.org/officeDocument/2006/relationships/hyperlink" Target="http://www.easterseals.com/ia/a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4249480"/>
            <a:ext cx="828039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2018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Disability Access </a:t>
            </a:r>
            <a:r>
              <a:rPr lang="en-US" sz="32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Committee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Kim Karwal, Rural Rehabilitation and Assistive Technology Coordinator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9480" y="2870201"/>
            <a:ext cx="4922520" cy="3413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Arial" panose="020B0604020202020204" pitchFamily="34" charset="0"/>
              <a:buNone/>
            </a:pPr>
            <a:r>
              <a:rPr lang="en-US" sz="2200" smtClean="0"/>
              <a:t>State AT Implementing Entity </a:t>
            </a:r>
          </a:p>
          <a:p>
            <a:pPr marL="201168" lvl="1" indent="0">
              <a:buFont typeface="Arial" panose="020B0604020202020204" pitchFamily="34" charset="0"/>
              <a:buNone/>
            </a:pPr>
            <a:r>
              <a:rPr lang="en-US" sz="2200" smtClean="0"/>
              <a:t>Serving all ages in all areas of Iowa</a:t>
            </a:r>
          </a:p>
          <a:p>
            <a:pPr marL="201168" lvl="1" indent="0">
              <a:buFont typeface="Arial" panose="020B0604020202020204" pitchFamily="34" charset="0"/>
              <a:buNone/>
            </a:pPr>
            <a:endParaRPr lang="en-US" sz="2200" smtClean="0"/>
          </a:p>
          <a:p>
            <a:pPr lvl="1"/>
            <a:r>
              <a:rPr lang="en-US" sz="2200" smtClean="0"/>
              <a:t>Information and Referral  </a:t>
            </a:r>
          </a:p>
          <a:p>
            <a:pPr lvl="1"/>
            <a:r>
              <a:rPr lang="en-US" sz="2200" smtClean="0"/>
              <a:t>Demonstration Center</a:t>
            </a:r>
          </a:p>
          <a:p>
            <a:pPr lvl="1"/>
            <a:r>
              <a:rPr lang="en-US" sz="2200" smtClean="0"/>
              <a:t>Durable Medical                          Equipment Loan Program</a:t>
            </a:r>
          </a:p>
          <a:p>
            <a:pPr lvl="1"/>
            <a:r>
              <a:rPr lang="en-US" sz="2200" smtClean="0"/>
              <a:t>Lending Library </a:t>
            </a:r>
          </a:p>
          <a:p>
            <a:pPr lvl="1"/>
            <a:r>
              <a:rPr lang="en-US" sz="2200" smtClean="0"/>
              <a:t>AT Exchange</a:t>
            </a:r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77" y="2443592"/>
            <a:ext cx="5238323" cy="349221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1500" y="992835"/>
            <a:ext cx="11582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Easterseals</a:t>
            </a:r>
            <a:r>
              <a:rPr lang="en-US" sz="4000" dirty="0" smtClean="0"/>
              <a:t> Iowa Assistive Technology Program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51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78480" y="959703"/>
            <a:ext cx="69926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Information and Referral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81" y="2640077"/>
            <a:ext cx="2576052" cy="3864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3" y="2640077"/>
            <a:ext cx="2595716" cy="389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3815" y="3606204"/>
            <a:ext cx="2300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Contact us for any Assistive Technology related questions, concerns, or needs!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10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1862" y="2625801"/>
            <a:ext cx="4830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Demonstration Center 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Dropped countertop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Adaptive kitchen cupboards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Adjustable height desk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Amazon Alexa and accessories </a:t>
            </a:r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0380" y="9089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Demonstration Center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6" y="2359660"/>
            <a:ext cx="5947783" cy="33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94001" y="10105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Durable Medical Equipment Loan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>
          <a:xfrm>
            <a:off x="9022678" y="2182809"/>
            <a:ext cx="2647046" cy="355460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0229" y="2461260"/>
            <a:ext cx="7182972" cy="35546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2800" dirty="0" smtClean="0"/>
              <a:t>Runs solely off of donated durable medical equipment: wheelchairs, walkers, shower benches, etc. </a:t>
            </a:r>
          </a:p>
          <a:p>
            <a:pPr lvl="3"/>
            <a:r>
              <a:rPr lang="en-US" sz="2800" dirty="0" smtClean="0"/>
              <a:t>Sanitation and refurbishment by staff </a:t>
            </a:r>
          </a:p>
          <a:p>
            <a:pPr lvl="3"/>
            <a:r>
              <a:rPr lang="en-US" sz="2400" dirty="0" smtClean="0"/>
              <a:t>Application</a:t>
            </a:r>
            <a:r>
              <a:rPr lang="en-US" sz="2800" dirty="0" smtClean="0"/>
              <a:t> for loan includes information from a Health Care Provider </a:t>
            </a:r>
          </a:p>
          <a:p>
            <a:pPr lvl="3"/>
            <a:r>
              <a:rPr lang="en-US" sz="2800" dirty="0" smtClean="0"/>
              <a:t>Application available at </a:t>
            </a:r>
            <a:r>
              <a:rPr lang="en-US" sz="2800" dirty="0" smtClean="0">
                <a:hlinkClick r:id="rId3"/>
              </a:rPr>
              <a:t>www.easterseals.com/ia/at</a:t>
            </a:r>
            <a:endParaRPr lang="en-US" sz="2800" dirty="0" smtClean="0"/>
          </a:p>
          <a:p>
            <a:pPr lvl="3"/>
            <a:r>
              <a:rPr lang="en-US" sz="2800" dirty="0" smtClean="0"/>
              <a:t>Loans to Iowans with disabilities for nominal fee.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94001" y="10105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Lending Library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95945" y="2477008"/>
            <a:ext cx="6382162" cy="34859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2000" dirty="0" smtClean="0"/>
              <a:t>Consists of a variety of devices</a:t>
            </a:r>
          </a:p>
          <a:p>
            <a:pPr lvl="3"/>
            <a:r>
              <a:rPr lang="en-US" sz="2000" dirty="0" smtClean="0"/>
              <a:t>Up to five devices loaned for 30 day trial period </a:t>
            </a:r>
          </a:p>
          <a:p>
            <a:pPr lvl="3"/>
            <a:r>
              <a:rPr lang="en-US" sz="2000" dirty="0" smtClean="0"/>
              <a:t>Paper application available at www.easterseals.com/ia/at</a:t>
            </a:r>
          </a:p>
          <a:p>
            <a:pPr lvl="3"/>
            <a:r>
              <a:rPr lang="en-US" sz="2000" dirty="0" smtClean="0"/>
              <a:t>Any Iowan with a disability, family member, or representative may borrow free of charge</a:t>
            </a:r>
          </a:p>
          <a:p>
            <a:pPr lvl="3"/>
            <a:r>
              <a:rPr lang="en-US" sz="2000" dirty="0" smtClean="0"/>
              <a:t>Pursue our inventory at </a:t>
            </a:r>
            <a:r>
              <a:rPr lang="en-US" sz="2000" dirty="0" smtClean="0">
                <a:hlinkClick r:id="rId2"/>
              </a:rPr>
              <a:t>www.eastersealsia.at4all.com</a:t>
            </a:r>
            <a:endParaRPr lang="en-US" sz="2000" dirty="0" smtClean="0"/>
          </a:p>
          <a:p>
            <a:pPr marL="566928" lvl="3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6" y="2007310"/>
            <a:ext cx="2782529" cy="41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30680" y="921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Iowa Assistive Technology Exchange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70202" y="2416417"/>
            <a:ext cx="3593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www.eastersealsia.at4all.com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Exchange (formerly known as UERS) is a “classified ads” feature that connects Iowans selling their durable medical equipment to Iowans in search of durable medical equipment.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7" y="2225630"/>
            <a:ext cx="7263843" cy="32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94466" y="2604696"/>
            <a:ext cx="5660733" cy="30468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Job Accommodation Network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2"/>
              </a:rPr>
              <a:t>www.askjan.org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Job Accommodation Network (JAN) is a source of free, expert, and confidential guidance on workplace accommodations and disability employment issues.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92880" y="502503"/>
            <a:ext cx="53670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Resources : 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11880" y="870803"/>
            <a:ext cx="75006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Resources: Iowa Compass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3180" y="2321560"/>
            <a:ext cx="5020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Iowa Compass Resource Database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Connects people with disabilities and complex health related needs to services and supports in their communities throughout Iowa.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Search engine for services and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Tip Sheets including AT funding options, community resources, student rights, and frequently asked questions.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9763" y="3014057"/>
            <a:ext cx="4224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Disabilities and Development 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www.iowacompass.org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1-800-779-2001 (Toll Free) </a:t>
            </a:r>
          </a:p>
          <a:p>
            <a:r>
              <a:rPr lang="en-US" dirty="0" smtClean="0"/>
              <a:t>711 (Relay) </a:t>
            </a:r>
          </a:p>
          <a:p>
            <a:r>
              <a:rPr lang="en-US" dirty="0" smtClean="0">
                <a:hlinkClick r:id="rId3"/>
              </a:rPr>
              <a:t>Iowa-compass@uiowa.edu</a:t>
            </a:r>
            <a:r>
              <a:rPr lang="en-US" dirty="0" smtClean="0"/>
              <a:t> (Email)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6041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Resources: The Iowa Able Foundation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5080" y="3147250"/>
            <a:ext cx="50201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Iowa Able Foundation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Statewide non-profit helping Iowans with disabilities and the aging achieve and maintain independence through micro lending programs and financial coaching.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5310" y="3387321"/>
            <a:ext cx="422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www.iowaable.org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1-888-222-8943 (Toll Free) </a:t>
            </a:r>
          </a:p>
          <a:p>
            <a:r>
              <a:rPr lang="en-US" dirty="0" smtClean="0"/>
              <a:t>711 (Relay)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0580" y="896203"/>
            <a:ext cx="76784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Contact </a:t>
            </a:r>
            <a:r>
              <a:rPr lang="en-US" dirty="0" err="1" smtClean="0"/>
              <a:t>Easterseals</a:t>
            </a:r>
            <a:r>
              <a:rPr lang="en-US" dirty="0" smtClean="0"/>
              <a:t> Iowa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94278" y="2346960"/>
            <a:ext cx="9573226" cy="4023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Phone: 1-866-866-8782</a:t>
            </a:r>
          </a:p>
          <a:p>
            <a:r>
              <a:rPr lang="en-US" smtClean="0"/>
              <a:t>TTY: 515.289.4069</a:t>
            </a:r>
          </a:p>
          <a:p>
            <a:r>
              <a:rPr lang="en-US" smtClean="0"/>
              <a:t>Email: atinfo@eastersealsia.org</a:t>
            </a:r>
          </a:p>
          <a:p>
            <a:r>
              <a:rPr lang="en-US" smtClean="0"/>
              <a:t>Website: </a:t>
            </a:r>
            <a:r>
              <a:rPr lang="en-US" smtClean="0">
                <a:hlinkClick r:id="rId2"/>
              </a:rPr>
              <a:t>www.easterseals.com/ia/at</a:t>
            </a:r>
            <a:r>
              <a:rPr lang="en-US" smtClean="0"/>
              <a:t> </a:t>
            </a:r>
          </a:p>
          <a:p>
            <a:r>
              <a:rPr lang="en-US" smtClean="0"/>
              <a:t>YouTube: Easter Seals Iowa Assistive Technology Center</a:t>
            </a:r>
          </a:p>
          <a:p>
            <a:r>
              <a:rPr lang="en-US" smtClean="0"/>
              <a:t>LinkedIn: Easter Seals Iowa- Assistive Technology Center</a:t>
            </a:r>
          </a:p>
          <a:p>
            <a:r>
              <a:rPr lang="en-US" smtClean="0"/>
              <a:t>Mail Chimp e-newsletter: </a:t>
            </a:r>
            <a:r>
              <a:rPr lang="en-US" smtClean="0">
                <a:hlinkClick r:id="rId3"/>
              </a:rPr>
              <a:t>http://eepurl.com/1DVMb</a:t>
            </a:r>
            <a:r>
              <a:rPr lang="en-US" smtClean="0"/>
              <a:t> </a:t>
            </a:r>
          </a:p>
          <a:p>
            <a:r>
              <a:rPr lang="en-US" smtClean="0"/>
              <a:t>Follow </a:t>
            </a:r>
            <a:r>
              <a:rPr lang="en-US" smtClean="0">
                <a:solidFill>
                  <a:srgbClr val="FF0000"/>
                </a:solidFill>
              </a:rPr>
              <a:t>Easter Seals Iowa </a:t>
            </a:r>
            <a:r>
              <a:rPr lang="en-US" smtClean="0"/>
              <a:t>on Facebook and 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299" y="2575052"/>
            <a:ext cx="12313813" cy="3520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 smtClean="0"/>
              <a:t>Easterseals</a:t>
            </a:r>
            <a:r>
              <a:rPr lang="en-US" sz="8800" dirty="0" smtClean="0"/>
              <a:t> Iowa</a:t>
            </a:r>
          </a:p>
          <a:p>
            <a:r>
              <a:rPr lang="en-US" sz="6600" dirty="0" smtClean="0"/>
              <a:t>Assistive Technology Program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250825"/>
            <a:ext cx="3191309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 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16380" y="235803"/>
            <a:ext cx="10058400" cy="792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What is Assistive Technology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8080" y="1599167"/>
            <a:ext cx="5011420" cy="2477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Assistive Technology is defined as any piece of equipment, product system, or service used to increase, maintain, and/or improve functional capabilities of individuals with disabilities or limitations (ATIA, 2017).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Assistive Technology can range from low-tech to high-tech depending on the need and implementation.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4" y="3285742"/>
            <a:ext cx="4710686" cy="31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Assistive Technology Implementation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36441" y="1737360"/>
            <a:ext cx="4927002" cy="2321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This overview on implementation is not entirely inclusive, only an introduction to Assistive Technology implementation.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Avoid AT abandonment by determining </a:t>
            </a:r>
            <a:r>
              <a:rPr lang="en-US" b="1" smtClean="0"/>
              <a:t>what is working</a:t>
            </a:r>
            <a:r>
              <a:rPr lang="en-US" smtClean="0"/>
              <a:t> and </a:t>
            </a:r>
            <a:r>
              <a:rPr lang="en-US" b="1" smtClean="0"/>
              <a:t>in what environment</a:t>
            </a:r>
            <a:r>
              <a:rPr lang="en-US" smtClean="0"/>
              <a:t> it works before purchasing.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7" y="2286312"/>
            <a:ext cx="4573493" cy="30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2380" y="5025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Assistive Technology Implementation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33883" y="2040232"/>
            <a:ext cx="5252450" cy="38995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No one device is a solution for everyone, AT is very individualized and should be approached on an individual basis of need.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Look at the individual’s abilities, the environment the device(s) would be utilized in and the task or goal.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smtClean="0"/>
              <a:t>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smtClean="0"/>
              <a:t>Task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smtClean="0"/>
              <a:t>Environment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0" y="2588561"/>
            <a:ext cx="4495528" cy="29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17800" y="1169428"/>
            <a:ext cx="9080800" cy="49900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smtClean="0"/>
              <a:t>Abilities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What can the individual do independently?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What –specifically- does the individual needs support with?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	*Eating= entire support or only cutting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	*Communication= shy, unable to communicate, need support with appropriate prompts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	*Reading = vision limitation, dyslexia, reading level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Are there certain times that abilities change? {Illness, with medications, other}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Does the individual desire to be independent with specific tasks?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748279" y="1444210"/>
            <a:ext cx="5220393" cy="393712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smtClean="0"/>
              <a:t>Environment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Where is the task being performed?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At home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In the park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At 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At school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At Camp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At Easter Seals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	Anywhere else?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36" y="3066678"/>
            <a:ext cx="4715433" cy="31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60980" y="2612237"/>
            <a:ext cx="6887497" cy="391535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Task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 smtClean="0"/>
              <a:t>How is the task performed now? </a:t>
            </a:r>
            <a:br>
              <a:rPr lang="en-US" sz="3600" dirty="0" smtClean="0"/>
            </a:br>
            <a:r>
              <a:rPr lang="en-US" sz="3600" dirty="0" smtClean="0"/>
              <a:t>Has it been performed differently in the past? </a:t>
            </a:r>
            <a:br>
              <a:rPr lang="en-US" sz="3600" dirty="0" smtClean="0"/>
            </a:br>
            <a:r>
              <a:rPr lang="en-US" sz="3600" dirty="0" smtClean="0"/>
              <a:t>What has worked? </a:t>
            </a:r>
            <a:br>
              <a:rPr lang="en-US" sz="3600" dirty="0" smtClean="0"/>
            </a:br>
            <a:r>
              <a:rPr lang="en-US" sz="3600" dirty="0" smtClean="0"/>
              <a:t>What aspects are not working? </a:t>
            </a:r>
            <a:br>
              <a:rPr lang="en-US" sz="3600" dirty="0" smtClean="0"/>
            </a:br>
            <a:r>
              <a:rPr lang="en-US" sz="3600" dirty="0" smtClean="0"/>
              <a:t>Is there a physical barrier, learning barrier, attitudinal barrier? </a:t>
            </a:r>
            <a:r>
              <a:rPr lang="en-US" sz="2900" dirty="0" smtClean="0"/>
              <a:t>	</a:t>
            </a:r>
            <a:endParaRPr lang="en-US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19" y="449967"/>
            <a:ext cx="424928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65520" y="3114366"/>
            <a:ext cx="5093631" cy="2395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Providing exceptional services to ensure that all people with disabilities or special needs and their families have equal opportunity to live, learn, work, and play in their communities.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02" y="329970"/>
            <a:ext cx="3967203" cy="59508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21000" y="1663609"/>
            <a:ext cx="4239654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Easterseals</a:t>
            </a:r>
            <a:r>
              <a:rPr lang="en-US" sz="4000" dirty="0" smtClean="0"/>
              <a:t> Iowa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50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605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Kim Karwal</cp:lastModifiedBy>
  <cp:revision>15</cp:revision>
  <dcterms:created xsi:type="dcterms:W3CDTF">2018-06-13T15:03:45Z</dcterms:created>
  <dcterms:modified xsi:type="dcterms:W3CDTF">2018-10-02T17:29:46Z</dcterms:modified>
</cp:coreProperties>
</file>