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4d70cbc56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g4d70cbc56a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4d70cbc56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4d70cbc56a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d70cbc56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4d70cbc56a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d70cbc56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4d70cbc56a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d70cbc56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4d70cbc56a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d70cbc56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4d70cbc56a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4d70cbc56a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4d70cbc56a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a6d65514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4a6d655140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4a6d65514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4a6d655140_1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4d70cbc5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4d70cbc56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p2"/>
          <p:cNvSpPr/>
          <p:nvPr/>
        </p:nvSpPr>
        <p:spPr>
          <a:xfrm>
            <a:off x="0" y="0"/>
            <a:ext cx="12192000" cy="68580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5" name="Google Shape;15;p2"/>
          <p:cNvPicPr preferRelativeResize="0"/>
          <p:nvPr/>
        </p:nvPicPr>
        <p:blipFill rotWithShape="1">
          <a:blip r:embed="rId2">
            <a:alphaModFix/>
          </a:blip>
          <a:srcRect b="0" l="0" r="0" t="0"/>
          <a:stretch/>
        </p:blipFill>
        <p:spPr>
          <a:xfrm>
            <a:off x="-2" y="1"/>
            <a:ext cx="12192002" cy="6857999"/>
          </a:xfrm>
          <a:prstGeom prst="rect">
            <a:avLst/>
          </a:prstGeom>
          <a:noFill/>
          <a:ln>
            <a:noFill/>
          </a:ln>
        </p:spPr>
      </p:pic>
      <p:sp>
        <p:nvSpPr>
          <p:cNvPr id="16" name="Google Shape;16;p2"/>
          <p:cNvSpPr/>
          <p:nvPr/>
        </p:nvSpPr>
        <p:spPr>
          <a:xfrm>
            <a:off x="2389516" y="-2"/>
            <a:ext cx="9802484" cy="6858001"/>
          </a:xfrm>
          <a:custGeom>
            <a:rect b="b" l="l" r="r" t="t"/>
            <a:pathLst>
              <a:path extrusionOk="0" h="6858001" w="14528175">
                <a:moveTo>
                  <a:pt x="7878197" y="0"/>
                </a:moveTo>
                <a:lnTo>
                  <a:pt x="14528175" y="1"/>
                </a:lnTo>
                <a:lnTo>
                  <a:pt x="14528175" y="6858001"/>
                </a:lnTo>
                <a:lnTo>
                  <a:pt x="4635561" y="6858001"/>
                </a:lnTo>
                <a:cubicBezTo>
                  <a:pt x="4606807" y="6852250"/>
                  <a:pt x="28754" y="4111926"/>
                  <a:pt x="0" y="4088922"/>
                </a:cubicBezTo>
                <a:lnTo>
                  <a:pt x="7878197" y="0"/>
                </a:lnTo>
                <a:close/>
              </a:path>
            </a:pathLst>
          </a:custGeom>
          <a:solidFill>
            <a:srgbClr val="AFABAB">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176C6D"/>
              </a:solidFill>
              <a:latin typeface="Arial"/>
              <a:ea typeface="Arial"/>
              <a:cs typeface="Arial"/>
              <a:sym typeface="Arial"/>
            </a:endParaRPr>
          </a:p>
        </p:txBody>
      </p:sp>
      <p:pic>
        <p:nvPicPr>
          <p:cNvPr id="17" name="Google Shape;17;p2"/>
          <p:cNvPicPr preferRelativeResize="0"/>
          <p:nvPr/>
        </p:nvPicPr>
        <p:blipFill rotWithShape="1">
          <a:blip r:embed="rId3">
            <a:alphaModFix/>
          </a:blip>
          <a:srcRect b="0" l="0" r="0" t="0"/>
          <a:stretch/>
        </p:blipFill>
        <p:spPr>
          <a:xfrm>
            <a:off x="9483544" y="262751"/>
            <a:ext cx="2243315" cy="1947569"/>
          </a:xfrm>
          <a:prstGeom prst="rect">
            <a:avLst/>
          </a:prstGeom>
          <a:noFill/>
          <a:ln>
            <a:noFill/>
          </a:ln>
        </p:spPr>
      </p:pic>
      <p:sp>
        <p:nvSpPr>
          <p:cNvPr id="18" name="Google Shape;18;p2"/>
          <p:cNvSpPr txBox="1"/>
          <p:nvPr>
            <p:ph type="ctrTitle"/>
          </p:nvPr>
        </p:nvSpPr>
        <p:spPr>
          <a:xfrm>
            <a:off x="3200400" y="3429000"/>
            <a:ext cx="8869135" cy="1295490"/>
          </a:xfrm>
          <a:prstGeom prst="rect">
            <a:avLst/>
          </a:prstGeom>
          <a:noFill/>
          <a:ln>
            <a:noFill/>
          </a:ln>
        </p:spPr>
        <p:txBody>
          <a:bodyPr anchorCtr="0" anchor="ctr" bIns="45700" lIns="91425" spcFirstLastPara="1" rIns="91425" wrap="square" tIns="45700"/>
          <a:lstStyle>
            <a:lvl1pPr lvl="0" algn="l">
              <a:spcBef>
                <a:spcPts val="0"/>
              </a:spcBef>
              <a:spcAft>
                <a:spcPts val="0"/>
              </a:spcAft>
              <a:buClr>
                <a:srgbClr val="176C6D"/>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ph idx="1" type="subTitle"/>
          </p:nvPr>
        </p:nvSpPr>
        <p:spPr>
          <a:xfrm>
            <a:off x="3208565" y="4349025"/>
            <a:ext cx="8858250" cy="1088227"/>
          </a:xfrm>
          <a:prstGeom prst="rect">
            <a:avLst/>
          </a:prstGeom>
          <a:noFill/>
          <a:ln>
            <a:noFill/>
          </a:ln>
        </p:spPr>
        <p:txBody>
          <a:bodyPr anchorCtr="0" anchor="t" bIns="45700" lIns="91425" spcFirstLastPara="1" rIns="91425" wrap="square" tIns="45700"/>
          <a:lstStyle>
            <a:lvl1pPr lvl="0" algn="l">
              <a:spcBef>
                <a:spcPts val="640"/>
              </a:spcBef>
              <a:spcAft>
                <a:spcPts val="0"/>
              </a:spcAft>
              <a:buClr>
                <a:srgbClr val="8E918F"/>
              </a:buClr>
              <a:buSzPts val="3200"/>
              <a:buNone/>
              <a:defRPr b="1">
                <a:solidFill>
                  <a:srgbClr val="8E918F"/>
                </a:solidFill>
              </a:defRPr>
            </a:lvl1pPr>
            <a:lvl2pPr lvl="1" algn="ctr">
              <a:spcBef>
                <a:spcPts val="560"/>
              </a:spcBef>
              <a:spcAft>
                <a:spcPts val="0"/>
              </a:spcAft>
              <a:buClr>
                <a:srgbClr val="8E918F"/>
              </a:buClr>
              <a:buSzPts val="2800"/>
              <a:buNone/>
              <a:defRPr>
                <a:solidFill>
                  <a:srgbClr val="8E918F"/>
                </a:solidFill>
              </a:defRPr>
            </a:lvl2pPr>
            <a:lvl3pPr lvl="2" algn="ctr">
              <a:spcBef>
                <a:spcPts val="480"/>
              </a:spcBef>
              <a:spcAft>
                <a:spcPts val="0"/>
              </a:spcAft>
              <a:buClr>
                <a:srgbClr val="8E918F"/>
              </a:buClr>
              <a:buSzPts val="2400"/>
              <a:buNone/>
              <a:defRPr>
                <a:solidFill>
                  <a:srgbClr val="8E918F"/>
                </a:solidFill>
              </a:defRPr>
            </a:lvl3pPr>
            <a:lvl4pPr lvl="3" algn="ctr">
              <a:spcBef>
                <a:spcPts val="400"/>
              </a:spcBef>
              <a:spcAft>
                <a:spcPts val="0"/>
              </a:spcAft>
              <a:buClr>
                <a:srgbClr val="8E918F"/>
              </a:buClr>
              <a:buSzPts val="2000"/>
              <a:buNone/>
              <a:defRPr>
                <a:solidFill>
                  <a:srgbClr val="8E918F"/>
                </a:solidFill>
              </a:defRPr>
            </a:lvl4pPr>
            <a:lvl5pPr lvl="4" algn="ctr">
              <a:spcBef>
                <a:spcPts val="400"/>
              </a:spcBef>
              <a:spcAft>
                <a:spcPts val="0"/>
              </a:spcAft>
              <a:buClr>
                <a:srgbClr val="8E918F"/>
              </a:buClr>
              <a:buSzPts val="2000"/>
              <a:buNone/>
              <a:defRPr>
                <a:solidFill>
                  <a:srgbClr val="8E918F"/>
                </a:solidFill>
              </a:defRPr>
            </a:lvl5pPr>
            <a:lvl6pPr lvl="5" algn="ctr">
              <a:spcBef>
                <a:spcPts val="400"/>
              </a:spcBef>
              <a:spcAft>
                <a:spcPts val="0"/>
              </a:spcAft>
              <a:buClr>
                <a:srgbClr val="8E918F"/>
              </a:buClr>
              <a:buSzPts val="2000"/>
              <a:buNone/>
              <a:defRPr>
                <a:solidFill>
                  <a:srgbClr val="8E918F"/>
                </a:solidFill>
              </a:defRPr>
            </a:lvl6pPr>
            <a:lvl7pPr lvl="6" algn="ctr">
              <a:spcBef>
                <a:spcPts val="400"/>
              </a:spcBef>
              <a:spcAft>
                <a:spcPts val="0"/>
              </a:spcAft>
              <a:buClr>
                <a:srgbClr val="8E918F"/>
              </a:buClr>
              <a:buSzPts val="2000"/>
              <a:buNone/>
              <a:defRPr>
                <a:solidFill>
                  <a:srgbClr val="8E918F"/>
                </a:solidFill>
              </a:defRPr>
            </a:lvl7pPr>
            <a:lvl8pPr lvl="7" algn="ctr">
              <a:spcBef>
                <a:spcPts val="400"/>
              </a:spcBef>
              <a:spcAft>
                <a:spcPts val="0"/>
              </a:spcAft>
              <a:buClr>
                <a:srgbClr val="8E918F"/>
              </a:buClr>
              <a:buSzPts val="2000"/>
              <a:buNone/>
              <a:defRPr>
                <a:solidFill>
                  <a:srgbClr val="8E918F"/>
                </a:solidFill>
              </a:defRPr>
            </a:lvl8pPr>
            <a:lvl9pPr lvl="8" algn="ctr">
              <a:spcBef>
                <a:spcPts val="400"/>
              </a:spcBef>
              <a:spcAft>
                <a:spcPts val="0"/>
              </a:spcAft>
              <a:buClr>
                <a:srgbClr val="8E918F"/>
              </a:buClr>
              <a:buSzPts val="2000"/>
              <a:buNone/>
              <a:defRPr>
                <a:solidFill>
                  <a:srgbClr val="8E918F"/>
                </a:solidFill>
              </a:defRPr>
            </a:lvl9pPr>
          </a:lstStyle>
          <a:p/>
        </p:txBody>
      </p:sp>
      <p:sp>
        <p:nvSpPr>
          <p:cNvPr id="20" name="Google Shape;20;p2"/>
          <p:cNvSpPr txBox="1"/>
          <p:nvPr>
            <p:ph idx="10" type="dt"/>
          </p:nvPr>
        </p:nvSpPr>
        <p:spPr>
          <a:xfrm>
            <a:off x="609599" y="6356350"/>
            <a:ext cx="1072243"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a:off x="1869612" y="6356350"/>
            <a:ext cx="8988888"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11038114" y="6356350"/>
            <a:ext cx="54428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Content"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3012620" y="764478"/>
            <a:ext cx="8569779" cy="1143000"/>
          </a:xfrm>
          <a:prstGeom prst="rect">
            <a:avLst/>
          </a:prstGeom>
          <a:noFill/>
          <a:ln>
            <a:noFill/>
          </a:ln>
        </p:spPr>
        <p:txBody>
          <a:bodyPr anchorCtr="0" anchor="ctr" bIns="45700" lIns="91425" spcFirstLastPara="1" rIns="91425" wrap="square" tIns="45700"/>
          <a:lstStyle>
            <a:lvl1pPr lvl="0" algn="l">
              <a:spcBef>
                <a:spcPts val="0"/>
              </a:spcBef>
              <a:spcAft>
                <a:spcPts val="0"/>
              </a:spcAft>
              <a:buClr>
                <a:srgbClr val="176C6D"/>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txBox="1"/>
          <p:nvPr>
            <p:ph idx="1" type="body"/>
          </p:nvPr>
        </p:nvSpPr>
        <p:spPr>
          <a:xfrm>
            <a:off x="2253343" y="2196193"/>
            <a:ext cx="9329057" cy="392997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3"/>
          <p:cNvSpPr txBox="1"/>
          <p:nvPr>
            <p:ph idx="10" type="dt"/>
          </p:nvPr>
        </p:nvSpPr>
        <p:spPr>
          <a:xfrm>
            <a:off x="609599" y="6356350"/>
            <a:ext cx="1072243"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1869612" y="6356350"/>
            <a:ext cx="8988888"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11038114" y="6356350"/>
            <a:ext cx="54428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9" name="Shape 29"/>
        <p:cNvGrpSpPr/>
        <p:nvPr/>
      </p:nvGrpSpPr>
      <p:grpSpPr>
        <a:xfrm>
          <a:off x="0" y="0"/>
          <a:ext cx="0" cy="0"/>
          <a:chOff x="0" y="0"/>
          <a:chExt cx="0" cy="0"/>
        </a:xfrm>
      </p:grpSpPr>
      <p:sp>
        <p:nvSpPr>
          <p:cNvPr id="30" name="Google Shape;30;p4"/>
          <p:cNvSpPr txBox="1"/>
          <p:nvPr>
            <p:ph type="title"/>
          </p:nvPr>
        </p:nvSpPr>
        <p:spPr>
          <a:xfrm>
            <a:off x="3541975" y="4792435"/>
            <a:ext cx="8046720" cy="566738"/>
          </a:xfrm>
          <a:prstGeom prst="rect">
            <a:avLst/>
          </a:prstGeom>
          <a:noFill/>
          <a:ln>
            <a:noFill/>
          </a:ln>
        </p:spPr>
        <p:txBody>
          <a:bodyPr anchorCtr="0" anchor="b" bIns="45700" lIns="91425" spcFirstLastPara="1" rIns="91425" wrap="square" tIns="45700"/>
          <a:lstStyle>
            <a:lvl1pPr lvl="0" algn="l">
              <a:spcBef>
                <a:spcPts val="0"/>
              </a:spcBef>
              <a:spcAft>
                <a:spcPts val="0"/>
              </a:spcAft>
              <a:buClr>
                <a:srgbClr val="176C6D"/>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
          <p:cNvSpPr/>
          <p:nvPr>
            <p:ph idx="2" type="pic"/>
          </p:nvPr>
        </p:nvSpPr>
        <p:spPr>
          <a:xfrm>
            <a:off x="3541975" y="604610"/>
            <a:ext cx="804672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2" name="Google Shape;32;p4"/>
          <p:cNvSpPr txBox="1"/>
          <p:nvPr>
            <p:ph idx="1" type="body"/>
          </p:nvPr>
        </p:nvSpPr>
        <p:spPr>
          <a:xfrm>
            <a:off x="3541975" y="5359173"/>
            <a:ext cx="8046720" cy="804862"/>
          </a:xfrm>
          <a:prstGeom prst="rect">
            <a:avLst/>
          </a:prstGeom>
          <a:noFill/>
          <a:ln>
            <a:noFill/>
          </a:ln>
        </p:spPr>
        <p:txBody>
          <a:bodyPr anchorCtr="0" anchor="t" bIns="45700" lIns="91425" spcFirstLastPara="1" rIns="91425" wrap="square" tIns="45700"/>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3" name="Google Shape;33;p4"/>
          <p:cNvSpPr txBox="1"/>
          <p:nvPr>
            <p:ph idx="10" type="dt"/>
          </p:nvPr>
        </p:nvSpPr>
        <p:spPr>
          <a:xfrm>
            <a:off x="609599" y="6356350"/>
            <a:ext cx="1072243"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1" type="ftr"/>
          </p:nvPr>
        </p:nvSpPr>
        <p:spPr>
          <a:xfrm>
            <a:off x="1869612" y="6356350"/>
            <a:ext cx="8988888"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11038114" y="6356350"/>
            <a:ext cx="54428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yout 3 Title">
  <p:cSld name="Layout 3 Title">
    <p:spTree>
      <p:nvGrpSpPr>
        <p:cNvPr id="36" name="Shape 36"/>
        <p:cNvGrpSpPr/>
        <p:nvPr/>
      </p:nvGrpSpPr>
      <p:grpSpPr>
        <a:xfrm>
          <a:off x="0" y="0"/>
          <a:ext cx="0" cy="0"/>
          <a:chOff x="0" y="0"/>
          <a:chExt cx="0" cy="0"/>
        </a:xfrm>
      </p:grpSpPr>
      <p:sp>
        <p:nvSpPr>
          <p:cNvPr id="37" name="Google Shape;37;p5"/>
          <p:cNvSpPr/>
          <p:nvPr/>
        </p:nvSpPr>
        <p:spPr>
          <a:xfrm>
            <a:off x="0" y="0"/>
            <a:ext cx="12192000" cy="68580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8" name="Google Shape;38;p5"/>
          <p:cNvSpPr txBox="1"/>
          <p:nvPr>
            <p:ph idx="10" type="dt"/>
          </p:nvPr>
        </p:nvSpPr>
        <p:spPr>
          <a:xfrm>
            <a:off x="609599" y="6356350"/>
            <a:ext cx="1072243"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1" type="ftr"/>
          </p:nvPr>
        </p:nvSpPr>
        <p:spPr>
          <a:xfrm>
            <a:off x="1869612" y="6356350"/>
            <a:ext cx="8988888"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2" type="sldNum"/>
          </p:nvPr>
        </p:nvSpPr>
        <p:spPr>
          <a:xfrm>
            <a:off x="11038114" y="6356350"/>
            <a:ext cx="54428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41" name="Google Shape;41;p5"/>
          <p:cNvPicPr preferRelativeResize="0"/>
          <p:nvPr/>
        </p:nvPicPr>
        <p:blipFill rotWithShape="1">
          <a:blip r:embed="rId2">
            <a:alphaModFix/>
          </a:blip>
          <a:srcRect b="0" l="0" r="0" t="0"/>
          <a:stretch/>
        </p:blipFill>
        <p:spPr>
          <a:xfrm>
            <a:off x="8506961" y="0"/>
            <a:ext cx="3685039" cy="3236983"/>
          </a:xfrm>
          <a:prstGeom prst="rect">
            <a:avLst/>
          </a:prstGeom>
          <a:noFill/>
          <a:ln>
            <a:noFill/>
          </a:ln>
        </p:spPr>
      </p:pic>
      <p:sp>
        <p:nvSpPr>
          <p:cNvPr id="42" name="Google Shape;42;p5"/>
          <p:cNvSpPr txBox="1"/>
          <p:nvPr>
            <p:ph type="ctrTitle"/>
          </p:nvPr>
        </p:nvSpPr>
        <p:spPr>
          <a:xfrm>
            <a:off x="0" y="2058578"/>
            <a:ext cx="12196620" cy="1295490"/>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176C6D"/>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5"/>
          <p:cNvSpPr txBox="1"/>
          <p:nvPr>
            <p:ph idx="1" type="subTitle"/>
          </p:nvPr>
        </p:nvSpPr>
        <p:spPr>
          <a:xfrm>
            <a:off x="10349" y="2978603"/>
            <a:ext cx="12181651" cy="1088227"/>
          </a:xfrm>
          <a:prstGeom prst="rect">
            <a:avLst/>
          </a:prstGeom>
          <a:noFill/>
          <a:ln>
            <a:noFill/>
          </a:ln>
        </p:spPr>
        <p:txBody>
          <a:bodyPr anchorCtr="0" anchor="t" bIns="45700" lIns="91425" spcFirstLastPara="1" rIns="91425" wrap="square" tIns="45700"/>
          <a:lstStyle>
            <a:lvl1pPr lvl="0" algn="ctr">
              <a:spcBef>
                <a:spcPts val="640"/>
              </a:spcBef>
              <a:spcAft>
                <a:spcPts val="0"/>
              </a:spcAft>
              <a:buClr>
                <a:srgbClr val="8E918F"/>
              </a:buClr>
              <a:buSzPts val="3200"/>
              <a:buNone/>
              <a:defRPr b="1">
                <a:solidFill>
                  <a:srgbClr val="8E918F"/>
                </a:solidFill>
              </a:defRPr>
            </a:lvl1pPr>
            <a:lvl2pPr lvl="1" algn="ctr">
              <a:spcBef>
                <a:spcPts val="560"/>
              </a:spcBef>
              <a:spcAft>
                <a:spcPts val="0"/>
              </a:spcAft>
              <a:buClr>
                <a:srgbClr val="8E918F"/>
              </a:buClr>
              <a:buSzPts val="2800"/>
              <a:buNone/>
              <a:defRPr>
                <a:solidFill>
                  <a:srgbClr val="8E918F"/>
                </a:solidFill>
              </a:defRPr>
            </a:lvl2pPr>
            <a:lvl3pPr lvl="2" algn="ctr">
              <a:spcBef>
                <a:spcPts val="480"/>
              </a:spcBef>
              <a:spcAft>
                <a:spcPts val="0"/>
              </a:spcAft>
              <a:buClr>
                <a:srgbClr val="8E918F"/>
              </a:buClr>
              <a:buSzPts val="2400"/>
              <a:buNone/>
              <a:defRPr>
                <a:solidFill>
                  <a:srgbClr val="8E918F"/>
                </a:solidFill>
              </a:defRPr>
            </a:lvl3pPr>
            <a:lvl4pPr lvl="3" algn="ctr">
              <a:spcBef>
                <a:spcPts val="400"/>
              </a:spcBef>
              <a:spcAft>
                <a:spcPts val="0"/>
              </a:spcAft>
              <a:buClr>
                <a:srgbClr val="8E918F"/>
              </a:buClr>
              <a:buSzPts val="2000"/>
              <a:buNone/>
              <a:defRPr>
                <a:solidFill>
                  <a:srgbClr val="8E918F"/>
                </a:solidFill>
              </a:defRPr>
            </a:lvl4pPr>
            <a:lvl5pPr lvl="4" algn="ctr">
              <a:spcBef>
                <a:spcPts val="400"/>
              </a:spcBef>
              <a:spcAft>
                <a:spcPts val="0"/>
              </a:spcAft>
              <a:buClr>
                <a:srgbClr val="8E918F"/>
              </a:buClr>
              <a:buSzPts val="2000"/>
              <a:buNone/>
              <a:defRPr>
                <a:solidFill>
                  <a:srgbClr val="8E918F"/>
                </a:solidFill>
              </a:defRPr>
            </a:lvl5pPr>
            <a:lvl6pPr lvl="5" algn="ctr">
              <a:spcBef>
                <a:spcPts val="400"/>
              </a:spcBef>
              <a:spcAft>
                <a:spcPts val="0"/>
              </a:spcAft>
              <a:buClr>
                <a:srgbClr val="8E918F"/>
              </a:buClr>
              <a:buSzPts val="2000"/>
              <a:buNone/>
              <a:defRPr>
                <a:solidFill>
                  <a:srgbClr val="8E918F"/>
                </a:solidFill>
              </a:defRPr>
            </a:lvl6pPr>
            <a:lvl7pPr lvl="6" algn="ctr">
              <a:spcBef>
                <a:spcPts val="400"/>
              </a:spcBef>
              <a:spcAft>
                <a:spcPts val="0"/>
              </a:spcAft>
              <a:buClr>
                <a:srgbClr val="8E918F"/>
              </a:buClr>
              <a:buSzPts val="2000"/>
              <a:buNone/>
              <a:defRPr>
                <a:solidFill>
                  <a:srgbClr val="8E918F"/>
                </a:solidFill>
              </a:defRPr>
            </a:lvl7pPr>
            <a:lvl8pPr lvl="7" algn="ctr">
              <a:spcBef>
                <a:spcPts val="400"/>
              </a:spcBef>
              <a:spcAft>
                <a:spcPts val="0"/>
              </a:spcAft>
              <a:buClr>
                <a:srgbClr val="8E918F"/>
              </a:buClr>
              <a:buSzPts val="2000"/>
              <a:buNone/>
              <a:defRPr>
                <a:solidFill>
                  <a:srgbClr val="8E918F"/>
                </a:solidFill>
              </a:defRPr>
            </a:lvl8pPr>
            <a:lvl9pPr lvl="8" algn="ctr">
              <a:spcBef>
                <a:spcPts val="400"/>
              </a:spcBef>
              <a:spcAft>
                <a:spcPts val="0"/>
              </a:spcAft>
              <a:buClr>
                <a:srgbClr val="8E918F"/>
              </a:buClr>
              <a:buSzPts val="2000"/>
              <a:buNone/>
              <a:defRPr>
                <a:solidFill>
                  <a:srgbClr val="8E918F"/>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yout 3">
  <p:cSld name="Layout 3">
    <p:spTree>
      <p:nvGrpSpPr>
        <p:cNvPr id="44" name="Shape 44"/>
        <p:cNvGrpSpPr/>
        <p:nvPr/>
      </p:nvGrpSpPr>
      <p:grpSpPr>
        <a:xfrm>
          <a:off x="0" y="0"/>
          <a:ext cx="0" cy="0"/>
          <a:chOff x="0" y="0"/>
          <a:chExt cx="0" cy="0"/>
        </a:xfrm>
      </p:grpSpPr>
      <p:sp>
        <p:nvSpPr>
          <p:cNvPr id="45" name="Google Shape;45;p6"/>
          <p:cNvSpPr/>
          <p:nvPr/>
        </p:nvSpPr>
        <p:spPr>
          <a:xfrm>
            <a:off x="0" y="0"/>
            <a:ext cx="12192000" cy="68580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6" name="Google Shape;46;p6"/>
          <p:cNvSpPr txBox="1"/>
          <p:nvPr>
            <p:ph idx="10" type="dt"/>
          </p:nvPr>
        </p:nvSpPr>
        <p:spPr>
          <a:xfrm>
            <a:off x="609599" y="6356350"/>
            <a:ext cx="1072243"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1869612" y="6356350"/>
            <a:ext cx="8988888"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11038114" y="6356350"/>
            <a:ext cx="54428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9" name="Google Shape;49;p6"/>
          <p:cNvSpPr txBox="1"/>
          <p:nvPr>
            <p:ph type="title"/>
          </p:nvPr>
        </p:nvSpPr>
        <p:spPr>
          <a:xfrm>
            <a:off x="318492" y="764478"/>
            <a:ext cx="8871856" cy="1143000"/>
          </a:xfrm>
          <a:prstGeom prst="rect">
            <a:avLst/>
          </a:prstGeom>
          <a:noFill/>
          <a:ln>
            <a:noFill/>
          </a:ln>
        </p:spPr>
        <p:txBody>
          <a:bodyPr anchorCtr="0" anchor="ctr" bIns="45700" lIns="91425" spcFirstLastPara="1" rIns="91425" wrap="square" tIns="45700"/>
          <a:lstStyle>
            <a:lvl1pPr lvl="0" algn="l">
              <a:spcBef>
                <a:spcPts val="0"/>
              </a:spcBef>
              <a:spcAft>
                <a:spcPts val="0"/>
              </a:spcAft>
              <a:buClr>
                <a:srgbClr val="176C6D"/>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6"/>
          <p:cNvSpPr txBox="1"/>
          <p:nvPr>
            <p:ph idx="1" type="body"/>
          </p:nvPr>
        </p:nvSpPr>
        <p:spPr>
          <a:xfrm>
            <a:off x="302162" y="2196193"/>
            <a:ext cx="8888186" cy="392997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51" name="Google Shape;51;p6"/>
          <p:cNvPicPr preferRelativeResize="0"/>
          <p:nvPr/>
        </p:nvPicPr>
        <p:blipFill rotWithShape="1">
          <a:blip r:embed="rId2">
            <a:alphaModFix/>
          </a:blip>
          <a:srcRect b="0" l="0" r="0" t="0"/>
          <a:stretch/>
        </p:blipFill>
        <p:spPr>
          <a:xfrm>
            <a:off x="8506961" y="0"/>
            <a:ext cx="3685039" cy="323698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yout 2 Title">
  <p:cSld name="Layout 2 Title">
    <p:spTree>
      <p:nvGrpSpPr>
        <p:cNvPr id="52" name="Shape 52"/>
        <p:cNvGrpSpPr/>
        <p:nvPr/>
      </p:nvGrpSpPr>
      <p:grpSpPr>
        <a:xfrm>
          <a:off x="0" y="0"/>
          <a:ext cx="0" cy="0"/>
          <a:chOff x="0" y="0"/>
          <a:chExt cx="0" cy="0"/>
        </a:xfrm>
      </p:grpSpPr>
      <p:sp>
        <p:nvSpPr>
          <p:cNvPr id="53" name="Google Shape;53;p7"/>
          <p:cNvSpPr/>
          <p:nvPr/>
        </p:nvSpPr>
        <p:spPr>
          <a:xfrm>
            <a:off x="0" y="0"/>
            <a:ext cx="12192000" cy="68580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4" name="Google Shape;54;p7"/>
          <p:cNvSpPr/>
          <p:nvPr/>
        </p:nvSpPr>
        <p:spPr>
          <a:xfrm flipH="1">
            <a:off x="-1" y="-1"/>
            <a:ext cx="2562045" cy="6858001"/>
          </a:xfrm>
          <a:custGeom>
            <a:rect b="b" l="l" r="r" t="t"/>
            <a:pathLst>
              <a:path extrusionOk="0" h="6858001" w="11018809">
                <a:moveTo>
                  <a:pt x="4045790" y="0"/>
                </a:moveTo>
                <a:lnTo>
                  <a:pt x="11018809" y="1"/>
                </a:lnTo>
                <a:lnTo>
                  <a:pt x="11018809" y="6858001"/>
                </a:lnTo>
                <a:lnTo>
                  <a:pt x="4537494" y="6858001"/>
                </a:lnTo>
                <a:cubicBezTo>
                  <a:pt x="4508740" y="6852250"/>
                  <a:pt x="28754" y="3007743"/>
                  <a:pt x="0" y="2984739"/>
                </a:cubicBezTo>
                <a:lnTo>
                  <a:pt x="4045790" y="0"/>
                </a:lnTo>
                <a:close/>
              </a:path>
            </a:pathLst>
          </a:custGeom>
          <a:solidFill>
            <a:srgbClr val="176C6D">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5" name="Google Shape;55;p7"/>
          <p:cNvSpPr txBox="1"/>
          <p:nvPr>
            <p:ph idx="10" type="dt"/>
          </p:nvPr>
        </p:nvSpPr>
        <p:spPr>
          <a:xfrm>
            <a:off x="609599" y="6356350"/>
            <a:ext cx="1072243"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1" type="ftr"/>
          </p:nvPr>
        </p:nvSpPr>
        <p:spPr>
          <a:xfrm>
            <a:off x="1869612" y="6356350"/>
            <a:ext cx="8988888"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2" type="sldNum"/>
          </p:nvPr>
        </p:nvSpPr>
        <p:spPr>
          <a:xfrm>
            <a:off x="11038114" y="6356350"/>
            <a:ext cx="54428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8" name="Google Shape;58;p7"/>
          <p:cNvSpPr txBox="1"/>
          <p:nvPr>
            <p:ph type="ctrTitle"/>
          </p:nvPr>
        </p:nvSpPr>
        <p:spPr>
          <a:xfrm>
            <a:off x="0" y="2058578"/>
            <a:ext cx="12196620" cy="1295490"/>
          </a:xfrm>
          <a:prstGeom prst="rect">
            <a:avLst/>
          </a:prstGeom>
          <a:noFill/>
          <a:ln>
            <a:noFill/>
          </a:ln>
        </p:spPr>
        <p:txBody>
          <a:bodyPr anchorCtr="0" anchor="ctr" bIns="45700" lIns="91425" spcFirstLastPara="1" rIns="91425" wrap="square" tIns="45700"/>
          <a:lstStyle>
            <a:lvl1pPr lvl="0" algn="ctr">
              <a:spcBef>
                <a:spcPts val="0"/>
              </a:spcBef>
              <a:spcAft>
                <a:spcPts val="0"/>
              </a:spcAft>
              <a:buClr>
                <a:srgbClr val="176C6D"/>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7"/>
          <p:cNvSpPr txBox="1"/>
          <p:nvPr>
            <p:ph idx="1" type="subTitle"/>
          </p:nvPr>
        </p:nvSpPr>
        <p:spPr>
          <a:xfrm>
            <a:off x="10349" y="2978603"/>
            <a:ext cx="12181651" cy="1088227"/>
          </a:xfrm>
          <a:prstGeom prst="rect">
            <a:avLst/>
          </a:prstGeom>
          <a:noFill/>
          <a:ln>
            <a:noFill/>
          </a:ln>
        </p:spPr>
        <p:txBody>
          <a:bodyPr anchorCtr="0" anchor="t" bIns="45700" lIns="91425" spcFirstLastPara="1" rIns="91425" wrap="square" tIns="45700"/>
          <a:lstStyle>
            <a:lvl1pPr lvl="0" algn="ctr">
              <a:spcBef>
                <a:spcPts val="640"/>
              </a:spcBef>
              <a:spcAft>
                <a:spcPts val="0"/>
              </a:spcAft>
              <a:buClr>
                <a:srgbClr val="8E918F"/>
              </a:buClr>
              <a:buSzPts val="3200"/>
              <a:buNone/>
              <a:defRPr b="1">
                <a:solidFill>
                  <a:srgbClr val="8E918F"/>
                </a:solidFill>
              </a:defRPr>
            </a:lvl1pPr>
            <a:lvl2pPr lvl="1" algn="ctr">
              <a:spcBef>
                <a:spcPts val="560"/>
              </a:spcBef>
              <a:spcAft>
                <a:spcPts val="0"/>
              </a:spcAft>
              <a:buClr>
                <a:srgbClr val="8E918F"/>
              </a:buClr>
              <a:buSzPts val="2800"/>
              <a:buNone/>
              <a:defRPr>
                <a:solidFill>
                  <a:srgbClr val="8E918F"/>
                </a:solidFill>
              </a:defRPr>
            </a:lvl2pPr>
            <a:lvl3pPr lvl="2" algn="ctr">
              <a:spcBef>
                <a:spcPts val="480"/>
              </a:spcBef>
              <a:spcAft>
                <a:spcPts val="0"/>
              </a:spcAft>
              <a:buClr>
                <a:srgbClr val="8E918F"/>
              </a:buClr>
              <a:buSzPts val="2400"/>
              <a:buNone/>
              <a:defRPr>
                <a:solidFill>
                  <a:srgbClr val="8E918F"/>
                </a:solidFill>
              </a:defRPr>
            </a:lvl3pPr>
            <a:lvl4pPr lvl="3" algn="ctr">
              <a:spcBef>
                <a:spcPts val="400"/>
              </a:spcBef>
              <a:spcAft>
                <a:spcPts val="0"/>
              </a:spcAft>
              <a:buClr>
                <a:srgbClr val="8E918F"/>
              </a:buClr>
              <a:buSzPts val="2000"/>
              <a:buNone/>
              <a:defRPr>
                <a:solidFill>
                  <a:srgbClr val="8E918F"/>
                </a:solidFill>
              </a:defRPr>
            </a:lvl4pPr>
            <a:lvl5pPr lvl="4" algn="ctr">
              <a:spcBef>
                <a:spcPts val="400"/>
              </a:spcBef>
              <a:spcAft>
                <a:spcPts val="0"/>
              </a:spcAft>
              <a:buClr>
                <a:srgbClr val="8E918F"/>
              </a:buClr>
              <a:buSzPts val="2000"/>
              <a:buNone/>
              <a:defRPr>
                <a:solidFill>
                  <a:srgbClr val="8E918F"/>
                </a:solidFill>
              </a:defRPr>
            </a:lvl5pPr>
            <a:lvl6pPr lvl="5" algn="ctr">
              <a:spcBef>
                <a:spcPts val="400"/>
              </a:spcBef>
              <a:spcAft>
                <a:spcPts val="0"/>
              </a:spcAft>
              <a:buClr>
                <a:srgbClr val="8E918F"/>
              </a:buClr>
              <a:buSzPts val="2000"/>
              <a:buNone/>
              <a:defRPr>
                <a:solidFill>
                  <a:srgbClr val="8E918F"/>
                </a:solidFill>
              </a:defRPr>
            </a:lvl6pPr>
            <a:lvl7pPr lvl="6" algn="ctr">
              <a:spcBef>
                <a:spcPts val="400"/>
              </a:spcBef>
              <a:spcAft>
                <a:spcPts val="0"/>
              </a:spcAft>
              <a:buClr>
                <a:srgbClr val="8E918F"/>
              </a:buClr>
              <a:buSzPts val="2000"/>
              <a:buNone/>
              <a:defRPr>
                <a:solidFill>
                  <a:srgbClr val="8E918F"/>
                </a:solidFill>
              </a:defRPr>
            </a:lvl7pPr>
            <a:lvl8pPr lvl="7" algn="ctr">
              <a:spcBef>
                <a:spcPts val="400"/>
              </a:spcBef>
              <a:spcAft>
                <a:spcPts val="0"/>
              </a:spcAft>
              <a:buClr>
                <a:srgbClr val="8E918F"/>
              </a:buClr>
              <a:buSzPts val="2000"/>
              <a:buNone/>
              <a:defRPr>
                <a:solidFill>
                  <a:srgbClr val="8E918F"/>
                </a:solidFill>
              </a:defRPr>
            </a:lvl8pPr>
            <a:lvl9pPr lvl="8" algn="ctr">
              <a:spcBef>
                <a:spcPts val="400"/>
              </a:spcBef>
              <a:spcAft>
                <a:spcPts val="0"/>
              </a:spcAft>
              <a:buClr>
                <a:srgbClr val="8E918F"/>
              </a:buClr>
              <a:buSzPts val="2000"/>
              <a:buNone/>
              <a:defRPr>
                <a:solidFill>
                  <a:srgbClr val="8E918F"/>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yout 2 Title &amp; Content">
  <p:cSld name="Layout 2 Title &amp; Content">
    <p:spTree>
      <p:nvGrpSpPr>
        <p:cNvPr id="60" name="Shape 60"/>
        <p:cNvGrpSpPr/>
        <p:nvPr/>
      </p:nvGrpSpPr>
      <p:grpSpPr>
        <a:xfrm>
          <a:off x="0" y="0"/>
          <a:ext cx="0" cy="0"/>
          <a:chOff x="0" y="0"/>
          <a:chExt cx="0" cy="0"/>
        </a:xfrm>
      </p:grpSpPr>
      <p:sp>
        <p:nvSpPr>
          <p:cNvPr id="61" name="Google Shape;61;p8"/>
          <p:cNvSpPr/>
          <p:nvPr/>
        </p:nvSpPr>
        <p:spPr>
          <a:xfrm>
            <a:off x="0" y="0"/>
            <a:ext cx="12192000" cy="68580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62" name="Google Shape;62;p8"/>
          <p:cNvSpPr/>
          <p:nvPr/>
        </p:nvSpPr>
        <p:spPr>
          <a:xfrm flipH="1">
            <a:off x="-1" y="-1"/>
            <a:ext cx="2562045" cy="6858001"/>
          </a:xfrm>
          <a:custGeom>
            <a:rect b="b" l="l" r="r" t="t"/>
            <a:pathLst>
              <a:path extrusionOk="0" h="6858001" w="11018809">
                <a:moveTo>
                  <a:pt x="4045790" y="0"/>
                </a:moveTo>
                <a:lnTo>
                  <a:pt x="11018809" y="1"/>
                </a:lnTo>
                <a:lnTo>
                  <a:pt x="11018809" y="6858001"/>
                </a:lnTo>
                <a:lnTo>
                  <a:pt x="4537494" y="6858001"/>
                </a:lnTo>
                <a:cubicBezTo>
                  <a:pt x="4508740" y="6852250"/>
                  <a:pt x="28754" y="3007743"/>
                  <a:pt x="0" y="2984739"/>
                </a:cubicBezTo>
                <a:lnTo>
                  <a:pt x="4045790" y="0"/>
                </a:lnTo>
                <a:close/>
              </a:path>
            </a:pathLst>
          </a:custGeom>
          <a:solidFill>
            <a:srgbClr val="176C6D">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63" name="Google Shape;63;p8"/>
          <p:cNvSpPr txBox="1"/>
          <p:nvPr>
            <p:ph idx="10" type="dt"/>
          </p:nvPr>
        </p:nvSpPr>
        <p:spPr>
          <a:xfrm>
            <a:off x="609599" y="6356350"/>
            <a:ext cx="1072243"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1" type="ftr"/>
          </p:nvPr>
        </p:nvSpPr>
        <p:spPr>
          <a:xfrm>
            <a:off x="1869612" y="6356350"/>
            <a:ext cx="8988888"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2" type="sldNum"/>
          </p:nvPr>
        </p:nvSpPr>
        <p:spPr>
          <a:xfrm>
            <a:off x="11038114" y="6356350"/>
            <a:ext cx="544286"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6" name="Google Shape;66;p8"/>
          <p:cNvSpPr txBox="1"/>
          <p:nvPr>
            <p:ph type="title"/>
          </p:nvPr>
        </p:nvSpPr>
        <p:spPr>
          <a:xfrm>
            <a:off x="2710544" y="764478"/>
            <a:ext cx="8871856" cy="1143000"/>
          </a:xfrm>
          <a:prstGeom prst="rect">
            <a:avLst/>
          </a:prstGeom>
          <a:noFill/>
          <a:ln>
            <a:noFill/>
          </a:ln>
        </p:spPr>
        <p:txBody>
          <a:bodyPr anchorCtr="0" anchor="ctr" bIns="45700" lIns="91425" spcFirstLastPara="1" rIns="91425" wrap="square" tIns="45700"/>
          <a:lstStyle>
            <a:lvl1pPr lvl="0" algn="l">
              <a:spcBef>
                <a:spcPts val="0"/>
              </a:spcBef>
              <a:spcAft>
                <a:spcPts val="0"/>
              </a:spcAft>
              <a:buClr>
                <a:srgbClr val="176C6D"/>
              </a:buClr>
              <a:buSzPts val="3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8"/>
          <p:cNvSpPr txBox="1"/>
          <p:nvPr>
            <p:ph idx="1" type="body"/>
          </p:nvPr>
        </p:nvSpPr>
        <p:spPr>
          <a:xfrm>
            <a:off x="2694214" y="2196193"/>
            <a:ext cx="8888186" cy="3929970"/>
          </a:xfrm>
          <a:prstGeom prst="rect">
            <a:avLst/>
          </a:prstGeom>
          <a:noFill/>
          <a:ln>
            <a:noFill/>
          </a:ln>
        </p:spPr>
        <p:txBody>
          <a:bodyPr anchorCtr="0" anchor="t" bIns="45700" lIns="91425" spcFirstLastPara="1" rIns="91425" wrap="square" tIns="45700"/>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889184" y="-2"/>
            <a:ext cx="10302817" cy="6858001"/>
          </a:xfrm>
          <a:custGeom>
            <a:rect b="b" l="l" r="r" t="t"/>
            <a:pathLst>
              <a:path extrusionOk="0" h="6858001" w="10302817">
                <a:moveTo>
                  <a:pt x="3329798" y="0"/>
                </a:moveTo>
                <a:lnTo>
                  <a:pt x="10302817" y="1"/>
                </a:lnTo>
                <a:lnTo>
                  <a:pt x="10302817" y="6858001"/>
                </a:lnTo>
                <a:lnTo>
                  <a:pt x="3821502" y="6858001"/>
                </a:lnTo>
                <a:cubicBezTo>
                  <a:pt x="3792748" y="6852250"/>
                  <a:pt x="28754" y="2481532"/>
                  <a:pt x="0" y="2458528"/>
                </a:cubicBezTo>
                <a:lnTo>
                  <a:pt x="3329798" y="0"/>
                </a:lnTo>
                <a:close/>
              </a:path>
            </a:pathLst>
          </a:custGeom>
          <a:solidFill>
            <a:srgbClr val="AFABAB">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 name="Google Shape;7;p1"/>
          <p:cNvSpPr txBox="1"/>
          <p:nvPr>
            <p:ph type="title"/>
          </p:nvPr>
        </p:nvSpPr>
        <p:spPr>
          <a:xfrm>
            <a:off x="3012620" y="764478"/>
            <a:ext cx="8569779"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rgbClr val="176C6D"/>
              </a:buClr>
              <a:buSzPts val="3600"/>
              <a:buFont typeface="Arial"/>
              <a:buNone/>
              <a:defRPr b="1" i="0" sz="3600" u="none" cap="none" strike="noStrike">
                <a:solidFill>
                  <a:srgbClr val="176C6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2253343" y="2196193"/>
            <a:ext cx="9329057" cy="392997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 name="Google Shape;9;p1"/>
          <p:cNvSpPr txBox="1"/>
          <p:nvPr>
            <p:ph idx="10" type="dt"/>
          </p:nvPr>
        </p:nvSpPr>
        <p:spPr>
          <a:xfrm>
            <a:off x="609599" y="6356350"/>
            <a:ext cx="1072243"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1" i="0" sz="1200" u="none" cap="none" strike="noStrike">
                <a:solidFill>
                  <a:srgbClr val="8E918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1" type="ftr"/>
          </p:nvPr>
        </p:nvSpPr>
        <p:spPr>
          <a:xfrm>
            <a:off x="1869612" y="6356350"/>
            <a:ext cx="8988888"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1" i="0" sz="1200" u="none" cap="none" strike="noStrike">
                <a:solidFill>
                  <a:srgbClr val="176C6D"/>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1" name="Google Shape;11;p1"/>
          <p:cNvSpPr txBox="1"/>
          <p:nvPr>
            <p:ph idx="12" type="sldNum"/>
          </p:nvPr>
        </p:nvSpPr>
        <p:spPr>
          <a:xfrm>
            <a:off x="11038114" y="6356350"/>
            <a:ext cx="544286"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u="none" cap="none" strike="noStrike">
                <a:solidFill>
                  <a:srgbClr val="176C6D"/>
                </a:solidFill>
                <a:latin typeface="Arial"/>
                <a:ea typeface="Arial"/>
                <a:cs typeface="Arial"/>
                <a:sym typeface="Arial"/>
              </a:defRPr>
            </a:lvl1pPr>
            <a:lvl2pPr indent="0" lvl="1" marL="0" marR="0" rtl="0" algn="r">
              <a:spcBef>
                <a:spcPts val="0"/>
              </a:spcBef>
              <a:buNone/>
              <a:defRPr b="1" i="0" sz="1200" u="none" cap="none" strike="noStrike">
                <a:solidFill>
                  <a:srgbClr val="176C6D"/>
                </a:solidFill>
                <a:latin typeface="Arial"/>
                <a:ea typeface="Arial"/>
                <a:cs typeface="Arial"/>
                <a:sym typeface="Arial"/>
              </a:defRPr>
            </a:lvl2pPr>
            <a:lvl3pPr indent="0" lvl="2" marL="0" marR="0" rtl="0" algn="r">
              <a:spcBef>
                <a:spcPts val="0"/>
              </a:spcBef>
              <a:buNone/>
              <a:defRPr b="1" i="0" sz="1200" u="none" cap="none" strike="noStrike">
                <a:solidFill>
                  <a:srgbClr val="176C6D"/>
                </a:solidFill>
                <a:latin typeface="Arial"/>
                <a:ea typeface="Arial"/>
                <a:cs typeface="Arial"/>
                <a:sym typeface="Arial"/>
              </a:defRPr>
            </a:lvl3pPr>
            <a:lvl4pPr indent="0" lvl="3" marL="0" marR="0" rtl="0" algn="r">
              <a:spcBef>
                <a:spcPts val="0"/>
              </a:spcBef>
              <a:buNone/>
              <a:defRPr b="1" i="0" sz="1200" u="none" cap="none" strike="noStrike">
                <a:solidFill>
                  <a:srgbClr val="176C6D"/>
                </a:solidFill>
                <a:latin typeface="Arial"/>
                <a:ea typeface="Arial"/>
                <a:cs typeface="Arial"/>
                <a:sym typeface="Arial"/>
              </a:defRPr>
            </a:lvl4pPr>
            <a:lvl5pPr indent="0" lvl="4" marL="0" marR="0" rtl="0" algn="r">
              <a:spcBef>
                <a:spcPts val="0"/>
              </a:spcBef>
              <a:buNone/>
              <a:defRPr b="1" i="0" sz="1200" u="none" cap="none" strike="noStrike">
                <a:solidFill>
                  <a:srgbClr val="176C6D"/>
                </a:solidFill>
                <a:latin typeface="Arial"/>
                <a:ea typeface="Arial"/>
                <a:cs typeface="Arial"/>
                <a:sym typeface="Arial"/>
              </a:defRPr>
            </a:lvl5pPr>
            <a:lvl6pPr indent="0" lvl="5" marL="0" marR="0" rtl="0" algn="r">
              <a:spcBef>
                <a:spcPts val="0"/>
              </a:spcBef>
              <a:buNone/>
              <a:defRPr b="1" i="0" sz="1200" u="none" cap="none" strike="noStrike">
                <a:solidFill>
                  <a:srgbClr val="176C6D"/>
                </a:solidFill>
                <a:latin typeface="Arial"/>
                <a:ea typeface="Arial"/>
                <a:cs typeface="Arial"/>
                <a:sym typeface="Arial"/>
              </a:defRPr>
            </a:lvl6pPr>
            <a:lvl7pPr indent="0" lvl="6" marL="0" marR="0" rtl="0" algn="r">
              <a:spcBef>
                <a:spcPts val="0"/>
              </a:spcBef>
              <a:buNone/>
              <a:defRPr b="1" i="0" sz="1200" u="none" cap="none" strike="noStrike">
                <a:solidFill>
                  <a:srgbClr val="176C6D"/>
                </a:solidFill>
                <a:latin typeface="Arial"/>
                <a:ea typeface="Arial"/>
                <a:cs typeface="Arial"/>
                <a:sym typeface="Arial"/>
              </a:defRPr>
            </a:lvl7pPr>
            <a:lvl8pPr indent="0" lvl="7" marL="0" marR="0" rtl="0" algn="r">
              <a:spcBef>
                <a:spcPts val="0"/>
              </a:spcBef>
              <a:buNone/>
              <a:defRPr b="1" i="0" sz="1200" u="none" cap="none" strike="noStrike">
                <a:solidFill>
                  <a:srgbClr val="176C6D"/>
                </a:solidFill>
                <a:latin typeface="Arial"/>
                <a:ea typeface="Arial"/>
                <a:cs typeface="Arial"/>
                <a:sym typeface="Arial"/>
              </a:defRPr>
            </a:lvl8pPr>
            <a:lvl9pPr indent="0" lvl="8" marL="0" marR="0" rtl="0" algn="r">
              <a:spcBef>
                <a:spcPts val="0"/>
              </a:spcBef>
              <a:buNone/>
              <a:defRPr b="1" i="0" sz="1200" u="none" cap="none" strike="noStrike">
                <a:solidFill>
                  <a:srgbClr val="176C6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2" name="Google Shape;12;p1"/>
          <p:cNvSpPr/>
          <p:nvPr/>
        </p:nvSpPr>
        <p:spPr>
          <a:xfrm rot="5400000">
            <a:off x="-208443" y="247259"/>
            <a:ext cx="3338423" cy="2938791"/>
          </a:xfrm>
          <a:custGeom>
            <a:rect b="b" l="l" r="r" t="t"/>
            <a:pathLst>
              <a:path extrusionOk="0" h="2938791" w="3338423">
                <a:moveTo>
                  <a:pt x="0" y="2930165"/>
                </a:moveTo>
                <a:lnTo>
                  <a:pt x="1285342" y="0"/>
                </a:lnTo>
                <a:lnTo>
                  <a:pt x="3338423" y="2938791"/>
                </a:lnTo>
                <a:lnTo>
                  <a:pt x="0" y="2930165"/>
                </a:lnTo>
                <a:close/>
              </a:path>
            </a:pathLst>
          </a:custGeom>
          <a:solidFill>
            <a:srgbClr val="176C6D"/>
          </a:solidFill>
          <a:ln cap="flat" cmpd="sng" w="25400">
            <a:solidFill>
              <a:srgbClr val="005D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9"/>
          <p:cNvSpPr txBox="1"/>
          <p:nvPr>
            <p:ph type="ctrTitle"/>
          </p:nvPr>
        </p:nvSpPr>
        <p:spPr>
          <a:xfrm>
            <a:off x="3200400" y="3200408"/>
            <a:ext cx="8869135" cy="129549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176C6D"/>
              </a:buClr>
              <a:buSzPts val="3600"/>
              <a:buFont typeface="Arial"/>
              <a:buNone/>
            </a:pPr>
            <a:r>
              <a:rPr lang="en-US"/>
              <a:t>Serving Previously Incarcerated Individuals</a:t>
            </a:r>
            <a:endParaRPr/>
          </a:p>
        </p:txBody>
      </p:sp>
      <p:sp>
        <p:nvSpPr>
          <p:cNvPr id="73" name="Google Shape;73;p9"/>
          <p:cNvSpPr txBox="1"/>
          <p:nvPr>
            <p:ph idx="1" type="subTitle"/>
          </p:nvPr>
        </p:nvSpPr>
        <p:spPr>
          <a:xfrm>
            <a:off x="3208565" y="4120433"/>
            <a:ext cx="8858250" cy="108822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E918F"/>
              </a:buClr>
              <a:buSzPts val="3200"/>
              <a:buNone/>
            </a:pPr>
            <a:r>
              <a:t/>
            </a:r>
            <a:endParaRPr/>
          </a:p>
          <a:p>
            <a:pPr indent="0" lvl="0" marL="0" rtl="0" algn="l">
              <a:spcBef>
                <a:spcPts val="0"/>
              </a:spcBef>
              <a:spcAft>
                <a:spcPts val="0"/>
              </a:spcAft>
              <a:buClr>
                <a:srgbClr val="8E918F"/>
              </a:buClr>
              <a:buSzPts val="3200"/>
              <a:buNone/>
            </a:pPr>
            <a:r>
              <a:t/>
            </a:r>
            <a:endParaRPr/>
          </a:p>
          <a:p>
            <a:pPr indent="0" lvl="0" marL="0" rtl="0" algn="l">
              <a:spcBef>
                <a:spcPts val="0"/>
              </a:spcBef>
              <a:spcAft>
                <a:spcPts val="0"/>
              </a:spcAft>
              <a:buClr>
                <a:srgbClr val="8E918F"/>
              </a:buClr>
              <a:buSzPts val="32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8"/>
          <p:cNvSpPr txBox="1"/>
          <p:nvPr>
            <p:ph type="title"/>
          </p:nvPr>
        </p:nvSpPr>
        <p:spPr>
          <a:xfrm>
            <a:off x="2710544" y="764478"/>
            <a:ext cx="8871856"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6C6D"/>
              </a:buClr>
              <a:buSzPts val="3600"/>
              <a:buFont typeface="Arial"/>
              <a:buNone/>
            </a:pPr>
            <a:r>
              <a:rPr lang="en-US"/>
              <a:t>How can we help?</a:t>
            </a:r>
            <a:endParaRPr/>
          </a:p>
        </p:txBody>
      </p:sp>
      <p:sp>
        <p:nvSpPr>
          <p:cNvPr id="125" name="Google Shape;125;p18"/>
          <p:cNvSpPr txBox="1"/>
          <p:nvPr>
            <p:ph idx="1" type="body"/>
          </p:nvPr>
        </p:nvSpPr>
        <p:spPr>
          <a:xfrm>
            <a:off x="2694214" y="2196193"/>
            <a:ext cx="8888186" cy="3929970"/>
          </a:xfrm>
          <a:prstGeom prst="rect">
            <a:avLst/>
          </a:prstGeom>
          <a:noFill/>
          <a:ln>
            <a:noFill/>
          </a:ln>
        </p:spPr>
        <p:txBody>
          <a:bodyPr anchorCtr="0" anchor="t" bIns="45700" lIns="91425" spcFirstLastPara="1" rIns="91425" wrap="square" tIns="45700">
            <a:noAutofit/>
          </a:bodyPr>
          <a:lstStyle/>
          <a:p>
            <a:pPr indent="-139700" lvl="0" marL="342900" rtl="0" algn="ctr">
              <a:spcBef>
                <a:spcPts val="0"/>
              </a:spcBef>
              <a:spcAft>
                <a:spcPts val="0"/>
              </a:spcAft>
              <a:buClr>
                <a:schemeClr val="dk1"/>
              </a:buClr>
              <a:buSzPts val="3200"/>
              <a:buNone/>
            </a:pPr>
            <a:r>
              <a:rPr lang="en-US"/>
              <a:t>Now that you have learned some of the statistics, barriers and characteristics of </a:t>
            </a:r>
            <a:r>
              <a:rPr lang="en-US"/>
              <a:t>previously</a:t>
            </a:r>
            <a:r>
              <a:rPr lang="en-US"/>
              <a:t> incarcerated individuals let’s talk about </a:t>
            </a:r>
            <a:r>
              <a:rPr lang="en-US"/>
              <a:t>how</a:t>
            </a:r>
            <a:r>
              <a:rPr lang="en-US"/>
              <a:t> we can better serve this population.  Fine tuning of the skills you already possess can help your interactions be more positive.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19"/>
          <p:cNvSpPr txBox="1"/>
          <p:nvPr>
            <p:ph type="title"/>
          </p:nvPr>
        </p:nvSpPr>
        <p:spPr>
          <a:xfrm>
            <a:off x="2710544" y="764478"/>
            <a:ext cx="88719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6C6D"/>
              </a:buClr>
              <a:buSzPts val="3600"/>
              <a:buFont typeface="Arial"/>
              <a:buNone/>
            </a:pPr>
            <a:r>
              <a:rPr lang="en-US" u="sng"/>
              <a:t>Practice empathy</a:t>
            </a:r>
            <a:endParaRPr u="sng"/>
          </a:p>
        </p:txBody>
      </p:sp>
      <p:sp>
        <p:nvSpPr>
          <p:cNvPr id="131" name="Google Shape;131;p19"/>
          <p:cNvSpPr txBox="1"/>
          <p:nvPr>
            <p:ph idx="1" type="body"/>
          </p:nvPr>
        </p:nvSpPr>
        <p:spPr>
          <a:xfrm>
            <a:off x="2694214" y="2196193"/>
            <a:ext cx="8888100" cy="3930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200"/>
              <a:buNone/>
            </a:pPr>
            <a:r>
              <a:rPr lang="en-US" sz="2400"/>
              <a:t>It’s really easy to let your personal biases get in the way of your professional role.  Imagine what it’s like to walk in their shoes for even one day.  Many times over they have been shamed or rejected in one form or </a:t>
            </a:r>
            <a:r>
              <a:rPr lang="en-US" sz="2400"/>
              <a:t>another</a:t>
            </a:r>
            <a:r>
              <a:rPr lang="en-US" sz="2400"/>
              <a:t>.  Be the agent of change.  When interacting with them validate their perspective and feelings, examine your own attitude and listen to what they are saying.  This will allow you to better understand their needs and be able to provide individualized services. </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0"/>
          <p:cNvSpPr txBox="1"/>
          <p:nvPr>
            <p:ph type="title"/>
          </p:nvPr>
        </p:nvSpPr>
        <p:spPr>
          <a:xfrm>
            <a:off x="2710544" y="764478"/>
            <a:ext cx="88719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6C6D"/>
              </a:buClr>
              <a:buSzPts val="3600"/>
              <a:buFont typeface="Arial"/>
              <a:buNone/>
            </a:pPr>
            <a:r>
              <a:rPr lang="en-US" u="sng"/>
              <a:t>Build trust</a:t>
            </a:r>
            <a:endParaRPr u="sng"/>
          </a:p>
        </p:txBody>
      </p:sp>
      <p:sp>
        <p:nvSpPr>
          <p:cNvPr id="137" name="Google Shape;137;p20"/>
          <p:cNvSpPr txBox="1"/>
          <p:nvPr>
            <p:ph idx="1" type="body"/>
          </p:nvPr>
        </p:nvSpPr>
        <p:spPr>
          <a:xfrm>
            <a:off x="2694214" y="2196193"/>
            <a:ext cx="8888100" cy="3930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200"/>
              <a:buNone/>
            </a:pPr>
            <a:r>
              <a:rPr lang="en-US" sz="2400"/>
              <a:t>Trust is something that takes years to build and seconds to break.  They respond better when you are firm, fair and consistent during your interactions with them. Don’t promise services you can’t deliver and follow through on what you say you will do.  Maintain their confidentiality.  They may be ashamed of their criminal history, disclose things to you from their past they are not comfortable with and share things that can also make you uncomfortable.  Following these principles will assist you in establishing and maintaining professional boundaries.</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2710544" y="764478"/>
            <a:ext cx="88719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6C6D"/>
              </a:buClr>
              <a:buSzPts val="3600"/>
              <a:buFont typeface="Arial"/>
              <a:buNone/>
            </a:pPr>
            <a:r>
              <a:rPr lang="en-US" u="sng"/>
              <a:t>Maintain professional boundaries</a:t>
            </a:r>
            <a:endParaRPr u="sng"/>
          </a:p>
        </p:txBody>
      </p:sp>
      <p:sp>
        <p:nvSpPr>
          <p:cNvPr id="143" name="Google Shape;143;p21"/>
          <p:cNvSpPr txBox="1"/>
          <p:nvPr>
            <p:ph idx="1" type="body"/>
          </p:nvPr>
        </p:nvSpPr>
        <p:spPr>
          <a:xfrm>
            <a:off x="2694214" y="2196193"/>
            <a:ext cx="8888100" cy="3930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200"/>
              <a:buNone/>
            </a:pPr>
            <a:r>
              <a:rPr lang="en-US" sz="2400"/>
              <a:t>Clearly define your role and the services you can provide them.  Communicate to the individual that you are forming a professional relationship and what your expectations are, as well as what they expect from you.  Address any misconduct, disrespect or inappropriate behavior immediately with the individual.  If at any time you feel uncomfortable, or that the boundaries aren’t clear, please reach out to your supervisor or a co-worker to process this. </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2"/>
          <p:cNvSpPr txBox="1"/>
          <p:nvPr>
            <p:ph type="title"/>
          </p:nvPr>
        </p:nvSpPr>
        <p:spPr>
          <a:xfrm>
            <a:off x="2710544" y="764478"/>
            <a:ext cx="88719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6C6D"/>
              </a:buClr>
              <a:buSzPts val="3600"/>
              <a:buFont typeface="Arial"/>
              <a:buNone/>
            </a:pPr>
            <a:r>
              <a:rPr lang="en-US" u="sng"/>
              <a:t>Transferable</a:t>
            </a:r>
            <a:r>
              <a:rPr lang="en-US" u="sng"/>
              <a:t> skills</a:t>
            </a:r>
            <a:endParaRPr u="sng"/>
          </a:p>
        </p:txBody>
      </p:sp>
      <p:sp>
        <p:nvSpPr>
          <p:cNvPr id="149" name="Google Shape;149;p22"/>
          <p:cNvSpPr txBox="1"/>
          <p:nvPr>
            <p:ph idx="1" type="body"/>
          </p:nvPr>
        </p:nvSpPr>
        <p:spPr>
          <a:xfrm>
            <a:off x="2694214" y="2196193"/>
            <a:ext cx="8888100" cy="3930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000000"/>
              </a:buClr>
              <a:buSzPts val="1100"/>
              <a:buFont typeface="Arial"/>
              <a:buNone/>
            </a:pPr>
            <a:r>
              <a:rPr lang="en-US" sz="2400"/>
              <a:t>Previously incarcerated individuals have many skills they used in an illegal way to get their needs met.  They also have training and employment skills received while incarcerated and can reference them in job interviews.  Explain to them what transferable skills are and help them identify what skills they already have.  Knowing their current skill set can be instrumental in job placement.  Nearly 80% of previously incarcerated individuals want to work and are desperate to reenter the workforce and contribute to society again. </a:t>
            </a:r>
            <a:endParaRPr sz="2400"/>
          </a:p>
          <a:p>
            <a:pPr indent="0" lvl="0" marL="0" rtl="0" algn="ctr">
              <a:spcBef>
                <a:spcPts val="0"/>
              </a:spcBef>
              <a:spcAft>
                <a:spcPts val="0"/>
              </a:spcAft>
              <a:buClr>
                <a:schemeClr val="dk1"/>
              </a:buClr>
              <a:buSzPts val="3200"/>
              <a:buNone/>
            </a:pPr>
            <a:r>
              <a:rPr lang="en-US" sz="2400"/>
              <a:t> </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3"/>
          <p:cNvSpPr txBox="1"/>
          <p:nvPr>
            <p:ph type="title"/>
          </p:nvPr>
        </p:nvSpPr>
        <p:spPr>
          <a:xfrm>
            <a:off x="2710544" y="764478"/>
            <a:ext cx="88719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6C6D"/>
              </a:buClr>
              <a:buSzPts val="3600"/>
              <a:buFont typeface="Arial"/>
              <a:buNone/>
            </a:pPr>
            <a:r>
              <a:rPr lang="en-US" u="sng"/>
              <a:t>Soft</a:t>
            </a:r>
            <a:r>
              <a:rPr lang="en-US" u="sng"/>
              <a:t> skills</a:t>
            </a:r>
            <a:endParaRPr u="sng"/>
          </a:p>
        </p:txBody>
      </p:sp>
      <p:sp>
        <p:nvSpPr>
          <p:cNvPr id="155" name="Google Shape;155;p23"/>
          <p:cNvSpPr txBox="1"/>
          <p:nvPr>
            <p:ph idx="1" type="body"/>
          </p:nvPr>
        </p:nvSpPr>
        <p:spPr>
          <a:xfrm>
            <a:off x="2694214" y="2196193"/>
            <a:ext cx="8888100" cy="3930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000000"/>
              </a:buClr>
              <a:buSzPts val="1100"/>
              <a:buNone/>
            </a:pPr>
            <a:r>
              <a:rPr lang="en-US" sz="2400"/>
              <a:t>Soft skills may also be known as work readiness skills, people skills or interpersonal skills.  Employers value those that can work well with others and know how to behave in the workplace.  Soft skills are essential to building relationships and can create more opportunities for advancement in the workplace.  Some of the most import soft skills recognized in the workplace are communication, teamwork, adaptability, problem solving and leadership.  Assist the individual in identifying their soft skills and refer them to in house workshops or outside agencies if there are areas they need or want to improve in.</a:t>
            </a:r>
            <a:endParaRPr sz="2400"/>
          </a:p>
          <a:p>
            <a:pPr indent="0" lvl="0" marL="0" rtl="0" algn="ctr">
              <a:spcBef>
                <a:spcPts val="0"/>
              </a:spcBef>
              <a:spcAft>
                <a:spcPts val="0"/>
              </a:spcAft>
              <a:buClr>
                <a:srgbClr val="000000"/>
              </a:buClr>
              <a:buSzPts val="1100"/>
              <a:buNone/>
            </a:pPr>
            <a:r>
              <a:rPr lang="en-US" sz="2400"/>
              <a:t> </a:t>
            </a:r>
            <a:endParaRPr sz="2400"/>
          </a:p>
          <a:p>
            <a:pPr indent="0" lvl="0" marL="0" rtl="0" algn="ctr">
              <a:spcBef>
                <a:spcPts val="0"/>
              </a:spcBef>
              <a:spcAft>
                <a:spcPts val="0"/>
              </a:spcAft>
              <a:buClr>
                <a:schemeClr val="dk1"/>
              </a:buClr>
              <a:buSzPts val="3200"/>
              <a:buNone/>
            </a:pPr>
            <a:r>
              <a:rPr lang="en-US" sz="2400"/>
              <a:t>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4"/>
          <p:cNvSpPr txBox="1"/>
          <p:nvPr>
            <p:ph type="title"/>
          </p:nvPr>
        </p:nvSpPr>
        <p:spPr>
          <a:xfrm>
            <a:off x="2710544" y="764478"/>
            <a:ext cx="88719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6C6D"/>
              </a:buClr>
              <a:buSzPts val="3600"/>
              <a:buFont typeface="Arial"/>
              <a:buNone/>
            </a:pPr>
            <a:r>
              <a:rPr lang="en-US" u="sng"/>
              <a:t>Educate</a:t>
            </a:r>
            <a:endParaRPr u="sng"/>
          </a:p>
        </p:txBody>
      </p:sp>
      <p:sp>
        <p:nvSpPr>
          <p:cNvPr id="161" name="Google Shape;161;p24"/>
          <p:cNvSpPr txBox="1"/>
          <p:nvPr>
            <p:ph idx="1" type="body"/>
          </p:nvPr>
        </p:nvSpPr>
        <p:spPr>
          <a:xfrm>
            <a:off x="2694214" y="2196193"/>
            <a:ext cx="8888100" cy="3930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000000"/>
              </a:buClr>
              <a:buSzPts val="1100"/>
              <a:buNone/>
            </a:pPr>
            <a:r>
              <a:rPr lang="en-US" sz="2400"/>
              <a:t>It’s often times uncomfortable for a previously incarcerated individual to “sell themselves” when it comes to getting that job or maybe even getting the courage to apply in the first place.  Whether it’s due to low self-esteem or lack of a </a:t>
            </a:r>
            <a:r>
              <a:rPr lang="en-US" sz="2400"/>
              <a:t>prosocial</a:t>
            </a:r>
            <a:r>
              <a:rPr lang="en-US" sz="2400"/>
              <a:t> role model in their lives, it can definitely be a barrier to employment.  Educate them on a couple unique job placement tools they could qualify for due to having barriers to employment.  The Federal Bonding Program and Work Opportunity Tax Credit (WOTC) are programs the potential employer can use to provide them a peace of mind in hiring a previously incarcerated individual.    </a:t>
            </a:r>
            <a:endParaRPr sz="2400"/>
          </a:p>
          <a:p>
            <a:pPr indent="0" lvl="0" marL="0" rtl="0" algn="ctr">
              <a:spcBef>
                <a:spcPts val="0"/>
              </a:spcBef>
              <a:spcAft>
                <a:spcPts val="0"/>
              </a:spcAft>
              <a:buClr>
                <a:srgbClr val="000000"/>
              </a:buClr>
              <a:buSzPts val="1100"/>
              <a:buNone/>
            </a:pPr>
            <a:r>
              <a:t/>
            </a:r>
            <a:endParaRPr sz="2400"/>
          </a:p>
          <a:p>
            <a:pPr indent="0" lvl="0" marL="0" rtl="0" algn="ctr">
              <a:spcBef>
                <a:spcPts val="0"/>
              </a:spcBef>
              <a:spcAft>
                <a:spcPts val="0"/>
              </a:spcAft>
              <a:buClr>
                <a:srgbClr val="000000"/>
              </a:buClr>
              <a:buSzPts val="1100"/>
              <a:buNone/>
            </a:pPr>
            <a:r>
              <a:rPr lang="en-US" sz="2400"/>
              <a:t> </a:t>
            </a:r>
            <a:endParaRPr sz="2400"/>
          </a:p>
          <a:p>
            <a:pPr indent="0" lvl="0" marL="0" rtl="0" algn="ctr">
              <a:spcBef>
                <a:spcPts val="0"/>
              </a:spcBef>
              <a:spcAft>
                <a:spcPts val="0"/>
              </a:spcAft>
              <a:buClr>
                <a:schemeClr val="dk1"/>
              </a:buClr>
              <a:buSzPts val="3200"/>
              <a:buNone/>
            </a:pPr>
            <a:r>
              <a:rPr lang="en-US" sz="2400"/>
              <a:t> </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5"/>
          <p:cNvSpPr txBox="1"/>
          <p:nvPr>
            <p:ph type="title"/>
          </p:nvPr>
        </p:nvSpPr>
        <p:spPr>
          <a:xfrm>
            <a:off x="2710544" y="764478"/>
            <a:ext cx="88719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6C6D"/>
              </a:buClr>
              <a:buSzPts val="3600"/>
              <a:buFont typeface="Arial"/>
              <a:buNone/>
            </a:pPr>
            <a:r>
              <a:rPr lang="en-US" u="sng"/>
              <a:t>Summary</a:t>
            </a:r>
            <a:endParaRPr u="sng"/>
          </a:p>
        </p:txBody>
      </p:sp>
      <p:sp>
        <p:nvSpPr>
          <p:cNvPr id="167" name="Google Shape;167;p25"/>
          <p:cNvSpPr txBox="1"/>
          <p:nvPr>
            <p:ph idx="1" type="body"/>
          </p:nvPr>
        </p:nvSpPr>
        <p:spPr>
          <a:xfrm>
            <a:off x="2694214" y="2196193"/>
            <a:ext cx="8888100" cy="3930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000000"/>
              </a:buClr>
              <a:buSzPts val="1100"/>
              <a:buNone/>
            </a:pPr>
            <a:r>
              <a:rPr lang="en-US" sz="2400"/>
              <a:t>The goal at the end of the day is to help the previously incarcerated individual find employment just like you would with any other individual that walks into your office.  They have a lot more at stake if on supervision, such as the risk of returning to incarceration, and are generally eager to work and provide for their families.  Every previously incarcerated individual that you help find and/or retain employment is a benefit to society and helps reduce recidivism. </a:t>
            </a:r>
            <a:endParaRPr sz="2400"/>
          </a:p>
          <a:p>
            <a:pPr indent="0" lvl="0" marL="0" rtl="0" algn="ctr">
              <a:spcBef>
                <a:spcPts val="0"/>
              </a:spcBef>
              <a:spcAft>
                <a:spcPts val="0"/>
              </a:spcAft>
              <a:buClr>
                <a:srgbClr val="000000"/>
              </a:buClr>
              <a:buSzPts val="1100"/>
              <a:buNone/>
            </a:pPr>
            <a:r>
              <a:rPr lang="en-US" sz="2400"/>
              <a:t>    </a:t>
            </a:r>
            <a:endParaRPr sz="2400"/>
          </a:p>
          <a:p>
            <a:pPr indent="0" lvl="0" marL="0" rtl="0" algn="ctr">
              <a:spcBef>
                <a:spcPts val="0"/>
              </a:spcBef>
              <a:spcAft>
                <a:spcPts val="0"/>
              </a:spcAft>
              <a:buClr>
                <a:srgbClr val="000000"/>
              </a:buClr>
              <a:buSzPts val="1100"/>
              <a:buNone/>
            </a:pPr>
            <a:r>
              <a:t/>
            </a:r>
            <a:endParaRPr sz="2400"/>
          </a:p>
          <a:p>
            <a:pPr indent="0" lvl="0" marL="0" rtl="0" algn="ctr">
              <a:spcBef>
                <a:spcPts val="0"/>
              </a:spcBef>
              <a:spcAft>
                <a:spcPts val="0"/>
              </a:spcAft>
              <a:buClr>
                <a:srgbClr val="000000"/>
              </a:buClr>
              <a:buSzPts val="1100"/>
              <a:buNone/>
            </a:pPr>
            <a:r>
              <a:rPr lang="en-US" sz="2400"/>
              <a:t> </a:t>
            </a:r>
            <a:endParaRPr sz="2400"/>
          </a:p>
          <a:p>
            <a:pPr indent="0" lvl="0" marL="0" rtl="0" algn="ctr">
              <a:spcBef>
                <a:spcPts val="0"/>
              </a:spcBef>
              <a:spcAft>
                <a:spcPts val="0"/>
              </a:spcAft>
              <a:buClr>
                <a:schemeClr val="dk1"/>
              </a:buClr>
              <a:buSzPts val="3200"/>
              <a:buNone/>
            </a:pPr>
            <a:r>
              <a:rPr lang="en-US" sz="2400"/>
              <a:t>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0"/>
          <p:cNvSpPr txBox="1"/>
          <p:nvPr>
            <p:ph type="title"/>
          </p:nvPr>
        </p:nvSpPr>
        <p:spPr>
          <a:xfrm>
            <a:off x="2834225" y="788425"/>
            <a:ext cx="92052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6C6D"/>
              </a:buClr>
              <a:buSzPts val="3600"/>
              <a:buFont typeface="Arial"/>
              <a:buNone/>
            </a:pPr>
            <a:r>
              <a:rPr lang="en-US"/>
              <a:t>What is a previously incarcerated individual?</a:t>
            </a:r>
            <a:endParaRPr/>
          </a:p>
        </p:txBody>
      </p:sp>
      <p:sp>
        <p:nvSpPr>
          <p:cNvPr id="79" name="Google Shape;79;p10"/>
          <p:cNvSpPr txBox="1"/>
          <p:nvPr>
            <p:ph idx="1" type="body"/>
          </p:nvPr>
        </p:nvSpPr>
        <p:spPr>
          <a:xfrm>
            <a:off x="2253343" y="2196193"/>
            <a:ext cx="9329057" cy="392997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3000"/>
          </a:p>
          <a:p>
            <a:pPr indent="-419100" lvl="0" marL="457200" rtl="0" algn="l">
              <a:spcBef>
                <a:spcPts val="0"/>
              </a:spcBef>
              <a:spcAft>
                <a:spcPts val="0"/>
              </a:spcAft>
              <a:buSzPts val="3000"/>
              <a:buChar char="-"/>
            </a:pPr>
            <a:r>
              <a:rPr lang="en-US" sz="3000"/>
              <a:t>An individual that has been convicted of a criminal offense and returns to the community after a period of incarceration in a correctional facility</a:t>
            </a:r>
            <a:endParaRPr sz="3000"/>
          </a:p>
          <a:p>
            <a:pPr indent="0" lvl="0" marL="457200" rtl="0" algn="l">
              <a:spcBef>
                <a:spcPts val="0"/>
              </a:spcBef>
              <a:spcAft>
                <a:spcPts val="0"/>
              </a:spcAft>
              <a:buNone/>
            </a:pPr>
            <a:r>
              <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1"/>
          <p:cNvSpPr/>
          <p:nvPr>
            <p:ph idx="2" type="pic"/>
          </p:nvPr>
        </p:nvSpPr>
        <p:spPr>
          <a:xfrm>
            <a:off x="3465775" y="604599"/>
            <a:ext cx="8046600" cy="4096800"/>
          </a:xfrm>
          <a:prstGeom prst="rect">
            <a:avLst/>
          </a:prstGeom>
          <a:noFill/>
          <a:ln>
            <a:noFill/>
          </a:ln>
        </p:spPr>
        <p:txBody>
          <a:bodyPr anchorCtr="0" anchor="t" bIns="45700" lIns="91425" spcFirstLastPara="1" rIns="91425" wrap="square" tIns="45700">
            <a:noAutofit/>
          </a:bodyPr>
          <a:lstStyle/>
          <a:p>
            <a:pPr indent="0" lvl="0" marL="0" rtl="0" algn="l">
              <a:spcBef>
                <a:spcPts val="640"/>
              </a:spcBef>
              <a:spcAft>
                <a:spcPts val="0"/>
              </a:spcAft>
              <a:buNone/>
            </a:pPr>
            <a:r>
              <a:rPr b="1" lang="en-US" sz="1800">
                <a:solidFill>
                  <a:schemeClr val="accent5"/>
                </a:solidFill>
              </a:rPr>
              <a:t>Iowa Department of Corrections/Community Based Corrections Data:</a:t>
            </a:r>
            <a:endParaRPr b="1" sz="1800">
              <a:solidFill>
                <a:schemeClr val="accent5"/>
              </a:solidFill>
            </a:endParaRPr>
          </a:p>
          <a:p>
            <a:pPr indent="0" lvl="0" marL="0" rtl="0" algn="l">
              <a:spcBef>
                <a:spcPts val="640"/>
              </a:spcBef>
              <a:spcAft>
                <a:spcPts val="0"/>
              </a:spcAft>
              <a:buNone/>
            </a:pPr>
            <a:r>
              <a:t/>
            </a:r>
            <a:endParaRPr b="1" sz="1800">
              <a:solidFill>
                <a:schemeClr val="accent5"/>
              </a:solidFill>
            </a:endParaRPr>
          </a:p>
          <a:p>
            <a:pPr indent="-342900" lvl="0" marL="457200" rtl="0" algn="l">
              <a:spcBef>
                <a:spcPts val="640"/>
              </a:spcBef>
              <a:spcAft>
                <a:spcPts val="0"/>
              </a:spcAft>
              <a:buSzPts val="1800"/>
              <a:buChar char="-"/>
            </a:pPr>
            <a:r>
              <a:rPr lang="en-US" sz="1800"/>
              <a:t>IDOC currently has 9 correctional institutions that house about 8,600 incarcerated individuals (80% of which will return to their communities)</a:t>
            </a:r>
            <a:endParaRPr sz="1800"/>
          </a:p>
          <a:p>
            <a:pPr indent="-342900" lvl="0" marL="457200" rtl="0" algn="l">
              <a:spcBef>
                <a:spcPts val="0"/>
              </a:spcBef>
              <a:spcAft>
                <a:spcPts val="0"/>
              </a:spcAft>
              <a:buSzPts val="1800"/>
              <a:buChar char="-"/>
            </a:pPr>
            <a:r>
              <a:rPr lang="en-US" sz="1800"/>
              <a:t>CBC has 8 judicial districts that supervise about 28,500 individuals on probation, parole, special sentence (sex offense) or pre-trial release</a:t>
            </a:r>
            <a:endParaRPr sz="1800"/>
          </a:p>
          <a:p>
            <a:pPr indent="-342900" lvl="0" marL="457200" rtl="0" algn="l">
              <a:spcBef>
                <a:spcPts val="0"/>
              </a:spcBef>
              <a:spcAft>
                <a:spcPts val="0"/>
              </a:spcAft>
              <a:buSzPts val="1800"/>
              <a:buChar char="-"/>
            </a:pPr>
            <a:r>
              <a:rPr lang="en-US" sz="1800"/>
              <a:t>CBC also has 22 residential correctional facilities (work release) that house about 2,250 individuals</a:t>
            </a:r>
            <a:endParaRPr sz="1800"/>
          </a:p>
          <a:p>
            <a:pPr indent="-342900" lvl="0" marL="457200" rtl="0" algn="l">
              <a:spcBef>
                <a:spcPts val="0"/>
              </a:spcBef>
              <a:spcAft>
                <a:spcPts val="0"/>
              </a:spcAft>
              <a:buSzPts val="1800"/>
              <a:buChar char="-"/>
            </a:pPr>
            <a:r>
              <a:rPr lang="en-US" sz="1800"/>
              <a:t>Racial distribution of Iowa’s incarcerated individuals is 68% White, 26%         Black, 7% Hispanic, 2% American Indian and 1% Asian</a:t>
            </a:r>
            <a:endParaRPr sz="1800"/>
          </a:p>
          <a:p>
            <a:pPr indent="0" lvl="0" marL="0" rtl="0" algn="l">
              <a:spcBef>
                <a:spcPts val="640"/>
              </a:spcBef>
              <a:spcAft>
                <a:spcPts val="0"/>
              </a:spcAft>
              <a:buNone/>
            </a:pPr>
            <a:r>
              <a:t/>
            </a:r>
            <a:endParaRPr sz="1800"/>
          </a:p>
          <a:p>
            <a:pPr indent="-342900" lvl="0" marL="457200" rtl="0" algn="l">
              <a:spcBef>
                <a:spcPts val="640"/>
              </a:spcBef>
              <a:spcAft>
                <a:spcPts val="0"/>
              </a:spcAft>
              <a:buSzPts val="1800"/>
              <a:buChar char="-"/>
            </a:pPr>
            <a:r>
              <a:rPr lang="en-US" sz="1800"/>
              <a:t>Iowa’s current recidivism rate is 37.8%</a:t>
            </a:r>
            <a:endParaRPr sz="1800"/>
          </a:p>
          <a:p>
            <a:pPr indent="-342900" lvl="0" marL="457200" rtl="0" algn="l">
              <a:spcBef>
                <a:spcPts val="0"/>
              </a:spcBef>
              <a:spcAft>
                <a:spcPts val="0"/>
              </a:spcAft>
              <a:buSzPts val="1800"/>
              <a:buChar char="-"/>
            </a:pPr>
            <a:r>
              <a:rPr lang="en-US" sz="1800"/>
              <a:t>National average recidivism rate is 43%</a:t>
            </a:r>
            <a:endParaRPr sz="1800"/>
          </a:p>
          <a:p>
            <a:pPr indent="0" lvl="0" marL="457200" rtl="0" algn="l">
              <a:spcBef>
                <a:spcPts val="640"/>
              </a:spcBef>
              <a:spcAft>
                <a:spcPts val="0"/>
              </a:spcAft>
              <a:buNone/>
            </a:pPr>
            <a:r>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2"/>
          <p:cNvSpPr txBox="1"/>
          <p:nvPr>
            <p:ph type="ctrTitle"/>
          </p:nvPr>
        </p:nvSpPr>
        <p:spPr>
          <a:xfrm>
            <a:off x="-39625" y="71350"/>
            <a:ext cx="12196500" cy="5399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176C6D"/>
              </a:buClr>
              <a:buSzPts val="3600"/>
              <a:buFont typeface="Arial"/>
              <a:buNone/>
            </a:pPr>
            <a:r>
              <a:t/>
            </a:r>
            <a:endParaRPr sz="3000">
              <a:solidFill>
                <a:schemeClr val="accent1"/>
              </a:solidFill>
            </a:endParaRPr>
          </a:p>
          <a:p>
            <a:pPr indent="0" lvl="0" marL="0" rtl="0" algn="l">
              <a:spcBef>
                <a:spcPts val="0"/>
              </a:spcBef>
              <a:spcAft>
                <a:spcPts val="0"/>
              </a:spcAft>
              <a:buClr>
                <a:srgbClr val="176C6D"/>
              </a:buClr>
              <a:buSzPts val="3600"/>
              <a:buFont typeface="Arial"/>
              <a:buNone/>
            </a:pPr>
            <a:r>
              <a:rPr lang="en-US" sz="3000">
                <a:solidFill>
                  <a:schemeClr val="accent1"/>
                </a:solidFill>
              </a:rPr>
              <a:t>The unemployment rate for formerly incarcerated </a:t>
            </a:r>
            <a:endParaRPr sz="3000">
              <a:solidFill>
                <a:schemeClr val="accent1"/>
              </a:solidFill>
            </a:endParaRPr>
          </a:p>
          <a:p>
            <a:pPr indent="457200" lvl="0" marL="2743200" rtl="0" algn="l">
              <a:spcBef>
                <a:spcPts val="0"/>
              </a:spcBef>
              <a:spcAft>
                <a:spcPts val="0"/>
              </a:spcAft>
              <a:buClr>
                <a:srgbClr val="176C6D"/>
              </a:buClr>
              <a:buSzPts val="3600"/>
              <a:buFont typeface="Arial"/>
              <a:buNone/>
            </a:pPr>
            <a:r>
              <a:rPr lang="en-US" sz="3000">
                <a:solidFill>
                  <a:schemeClr val="accent1"/>
                </a:solidFill>
              </a:rPr>
              <a:t>individuals is 27%</a:t>
            </a:r>
            <a:endParaRPr sz="3000">
              <a:solidFill>
                <a:schemeClr val="accent1"/>
              </a:solidFill>
            </a:endParaRPr>
          </a:p>
          <a:p>
            <a:pPr indent="0" lvl="0" marL="0" rtl="0" algn="l">
              <a:spcBef>
                <a:spcPts val="0"/>
              </a:spcBef>
              <a:spcAft>
                <a:spcPts val="0"/>
              </a:spcAft>
              <a:buClr>
                <a:srgbClr val="176C6D"/>
              </a:buClr>
              <a:buSzPts val="3600"/>
              <a:buFont typeface="Arial"/>
              <a:buNone/>
            </a:pPr>
            <a:r>
              <a:t/>
            </a:r>
            <a:endParaRPr b="0" sz="1800">
              <a:solidFill>
                <a:srgbClr val="000000"/>
              </a:solidFill>
            </a:endParaRPr>
          </a:p>
          <a:p>
            <a:pPr indent="0" lvl="0" marL="0" rtl="0" algn="l">
              <a:spcBef>
                <a:spcPts val="0"/>
              </a:spcBef>
              <a:spcAft>
                <a:spcPts val="0"/>
              </a:spcAft>
              <a:buClr>
                <a:srgbClr val="176C6D"/>
              </a:buClr>
              <a:buSzPts val="3600"/>
              <a:buFont typeface="Arial"/>
              <a:buNone/>
            </a:pPr>
            <a:r>
              <a:t/>
            </a:r>
            <a:endParaRPr b="0" sz="1800">
              <a:solidFill>
                <a:srgbClr val="000000"/>
              </a:solidFill>
            </a:endParaRPr>
          </a:p>
          <a:p>
            <a:pPr indent="0" lvl="0" marL="0" rtl="0" algn="l">
              <a:spcBef>
                <a:spcPts val="0"/>
              </a:spcBef>
              <a:spcAft>
                <a:spcPts val="0"/>
              </a:spcAft>
              <a:buClr>
                <a:srgbClr val="176C6D"/>
              </a:buClr>
              <a:buSzPts val="3600"/>
              <a:buFont typeface="Arial"/>
              <a:buNone/>
            </a:pPr>
            <a:r>
              <a:rPr b="0" lang="en-US" sz="1800">
                <a:solidFill>
                  <a:srgbClr val="000000"/>
                </a:solidFill>
              </a:rPr>
              <a:t>-</a:t>
            </a:r>
            <a:r>
              <a:rPr b="0" lang="en-US" sz="2400">
                <a:solidFill>
                  <a:srgbClr val="000000"/>
                </a:solidFill>
              </a:rPr>
              <a:t> Unemployment is a top risk factor in recidivism (reoffending)</a:t>
            </a:r>
            <a:endParaRPr b="0" sz="2400">
              <a:solidFill>
                <a:srgbClr val="000000"/>
              </a:solidFill>
            </a:endParaRPr>
          </a:p>
          <a:p>
            <a:pPr indent="0" lvl="0" marL="0" rtl="0" algn="l">
              <a:spcBef>
                <a:spcPts val="0"/>
              </a:spcBef>
              <a:spcAft>
                <a:spcPts val="0"/>
              </a:spcAft>
              <a:buClr>
                <a:srgbClr val="176C6D"/>
              </a:buClr>
              <a:buSzPts val="3600"/>
              <a:buFont typeface="Arial"/>
              <a:buNone/>
            </a:pPr>
            <a:r>
              <a:t/>
            </a:r>
            <a:endParaRPr b="0" sz="2400">
              <a:solidFill>
                <a:srgbClr val="000000"/>
              </a:solidFill>
            </a:endParaRPr>
          </a:p>
          <a:p>
            <a:pPr indent="0" lvl="0" marL="0" rtl="0" algn="l">
              <a:spcBef>
                <a:spcPts val="0"/>
              </a:spcBef>
              <a:spcAft>
                <a:spcPts val="0"/>
              </a:spcAft>
              <a:buClr>
                <a:srgbClr val="176C6D"/>
              </a:buClr>
              <a:buSzPts val="3600"/>
              <a:buFont typeface="Arial"/>
              <a:buNone/>
            </a:pPr>
            <a:r>
              <a:rPr b="0" lang="en-US" sz="2400">
                <a:solidFill>
                  <a:srgbClr val="000000"/>
                </a:solidFill>
              </a:rPr>
              <a:t>- Barriers get in the way of obtaining successful employment and job retention</a:t>
            </a:r>
            <a:endParaRPr b="0" sz="2400">
              <a:solidFill>
                <a:srgbClr val="000000"/>
              </a:solidFill>
            </a:endParaRPr>
          </a:p>
          <a:p>
            <a:pPr indent="0" lvl="0" marL="0" rtl="0" algn="l">
              <a:spcBef>
                <a:spcPts val="0"/>
              </a:spcBef>
              <a:spcAft>
                <a:spcPts val="0"/>
              </a:spcAft>
              <a:buClr>
                <a:srgbClr val="176C6D"/>
              </a:buClr>
              <a:buSzPts val="3600"/>
              <a:buFont typeface="Arial"/>
              <a:buNone/>
            </a:pPr>
            <a:r>
              <a:t/>
            </a:r>
            <a:endParaRPr b="0" sz="2400">
              <a:solidFill>
                <a:srgbClr val="000000"/>
              </a:solidFill>
            </a:endParaRPr>
          </a:p>
          <a:p>
            <a:pPr indent="0" lvl="0" marL="0" rtl="0" algn="l">
              <a:spcBef>
                <a:spcPts val="0"/>
              </a:spcBef>
              <a:spcAft>
                <a:spcPts val="0"/>
              </a:spcAft>
              <a:buClr>
                <a:srgbClr val="176C6D"/>
              </a:buClr>
              <a:buSzPts val="3600"/>
              <a:buFont typeface="Arial"/>
              <a:buNone/>
            </a:pPr>
            <a:r>
              <a:rPr b="0" lang="en-US" sz="2400">
                <a:solidFill>
                  <a:srgbClr val="000000"/>
                </a:solidFill>
              </a:rPr>
              <a:t>- If providers identify and find ways to deal with these barriers they are able to offer               information on resources and referral sources to help with a seamless transition and    employment services</a:t>
            </a:r>
            <a:endParaRPr b="0" sz="2400">
              <a:solidFill>
                <a:srgbClr val="000000"/>
              </a:solidFill>
            </a:endParaRPr>
          </a:p>
          <a:p>
            <a:pPr indent="0" lvl="0" marL="0" rtl="0" algn="ctr">
              <a:spcBef>
                <a:spcPts val="0"/>
              </a:spcBef>
              <a:spcAft>
                <a:spcPts val="0"/>
              </a:spcAft>
              <a:buClr>
                <a:srgbClr val="176C6D"/>
              </a:buClr>
              <a:buSzPts val="3600"/>
              <a:buFont typeface="Arial"/>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3"/>
          <p:cNvSpPr txBox="1"/>
          <p:nvPr>
            <p:ph type="title"/>
          </p:nvPr>
        </p:nvSpPr>
        <p:spPr>
          <a:xfrm>
            <a:off x="318492" y="764478"/>
            <a:ext cx="88719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6C6D"/>
              </a:buClr>
              <a:buSzPts val="3600"/>
              <a:buFont typeface="Arial"/>
              <a:buNone/>
            </a:pPr>
            <a:r>
              <a:rPr lang="en-US" u="sng"/>
              <a:t>B</a:t>
            </a:r>
            <a:r>
              <a:rPr lang="en-US" u="sng"/>
              <a:t>arriers</a:t>
            </a:r>
            <a:endParaRPr u="sng"/>
          </a:p>
        </p:txBody>
      </p:sp>
      <p:sp>
        <p:nvSpPr>
          <p:cNvPr id="95" name="Google Shape;95;p13"/>
          <p:cNvSpPr txBox="1"/>
          <p:nvPr>
            <p:ph idx="1" type="body"/>
          </p:nvPr>
        </p:nvSpPr>
        <p:spPr>
          <a:xfrm>
            <a:off x="302162" y="2196193"/>
            <a:ext cx="8888186" cy="392997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2400"/>
          </a:p>
          <a:p>
            <a:pPr indent="-381000" lvl="1" marL="1371600" rtl="0" algn="l">
              <a:spcBef>
                <a:spcPts val="0"/>
              </a:spcBef>
              <a:spcAft>
                <a:spcPts val="0"/>
              </a:spcAft>
              <a:buClr>
                <a:srgbClr val="000000"/>
              </a:buClr>
              <a:buSzPts val="2400"/>
              <a:buChar char="-"/>
            </a:pPr>
            <a:r>
              <a:rPr lang="en-US" sz="2400">
                <a:solidFill>
                  <a:srgbClr val="000000"/>
                </a:solidFill>
                <a:highlight>
                  <a:srgbClr val="FFFFFF"/>
                </a:highlight>
              </a:rPr>
              <a:t>Internal barriers – Something within you that prevents you from reaching your goal. Examples are life experiences, thoughts, feelings.</a:t>
            </a:r>
            <a:endParaRPr sz="2400">
              <a:solidFill>
                <a:srgbClr val="000000"/>
              </a:solidFill>
              <a:highlight>
                <a:srgbClr val="FFFFFF"/>
              </a:highlight>
            </a:endParaRPr>
          </a:p>
          <a:p>
            <a:pPr indent="0" lvl="0" marL="0" rtl="0" algn="l">
              <a:spcBef>
                <a:spcPts val="0"/>
              </a:spcBef>
              <a:spcAft>
                <a:spcPts val="0"/>
              </a:spcAft>
              <a:buNone/>
            </a:pPr>
            <a:r>
              <a:t/>
            </a:r>
            <a:endParaRPr sz="2400">
              <a:solidFill>
                <a:srgbClr val="000000"/>
              </a:solidFill>
              <a:highlight>
                <a:srgbClr val="FFFFFF"/>
              </a:highlight>
            </a:endParaRPr>
          </a:p>
          <a:p>
            <a:pPr indent="0" lvl="0" marL="0" rtl="0" algn="l">
              <a:spcBef>
                <a:spcPts val="0"/>
              </a:spcBef>
              <a:spcAft>
                <a:spcPts val="0"/>
              </a:spcAft>
              <a:buNone/>
            </a:pPr>
            <a:r>
              <a:t/>
            </a:r>
            <a:endParaRPr sz="2400">
              <a:solidFill>
                <a:srgbClr val="000000"/>
              </a:solidFill>
              <a:highlight>
                <a:srgbClr val="FFFFFF"/>
              </a:highlight>
            </a:endParaRPr>
          </a:p>
          <a:p>
            <a:pPr indent="-381000" lvl="1" marL="1371600" rtl="0" algn="l">
              <a:spcBef>
                <a:spcPts val="0"/>
              </a:spcBef>
              <a:spcAft>
                <a:spcPts val="0"/>
              </a:spcAft>
              <a:buClr>
                <a:srgbClr val="000000"/>
              </a:buClr>
              <a:buSzPts val="2400"/>
              <a:buChar char="-"/>
            </a:pPr>
            <a:r>
              <a:rPr lang="en-US" sz="2400">
                <a:solidFill>
                  <a:srgbClr val="000000"/>
                </a:solidFill>
                <a:highlight>
                  <a:srgbClr val="FFFFFF"/>
                </a:highlight>
              </a:rPr>
              <a:t>External barriers</a:t>
            </a:r>
            <a:r>
              <a:rPr b="1" lang="en-US" sz="2400">
                <a:solidFill>
                  <a:srgbClr val="000000"/>
                </a:solidFill>
                <a:highlight>
                  <a:srgbClr val="FFFFFF"/>
                </a:highlight>
              </a:rPr>
              <a:t> </a:t>
            </a:r>
            <a:r>
              <a:rPr lang="en-US" sz="2400">
                <a:solidFill>
                  <a:srgbClr val="000000"/>
                </a:solidFill>
                <a:highlight>
                  <a:srgbClr val="FFFFFF"/>
                </a:highlight>
              </a:rPr>
              <a:t>– Something in your environment that prevents you from reaching your goal.  Examples are resources, people, job.</a:t>
            </a:r>
            <a:endParaRPr sz="2400">
              <a:solidFill>
                <a:srgbClr val="000000"/>
              </a:solidFill>
              <a:highlight>
                <a:srgbClr val="FFFFFF"/>
              </a:highlight>
            </a:endParaRPr>
          </a:p>
          <a:p>
            <a:pPr indent="0" lvl="0" marL="0" rtl="0" algn="l">
              <a:spcBef>
                <a:spcPts val="0"/>
              </a:spcBef>
              <a:spcAft>
                <a:spcPts val="0"/>
              </a:spcAft>
              <a:buNone/>
            </a:pPr>
            <a:r>
              <a:t/>
            </a:r>
            <a:endParaRPr sz="2400">
              <a:solidFill>
                <a:srgbClr val="000000"/>
              </a:solidFill>
              <a:highlight>
                <a:srgbClr val="FFFFFF"/>
              </a:highlight>
            </a:endParaRPr>
          </a:p>
          <a:p>
            <a:pPr indent="0" lvl="0" marL="0" rtl="0" algn="l">
              <a:spcBef>
                <a:spcPts val="0"/>
              </a:spcBef>
              <a:spcAft>
                <a:spcPts val="0"/>
              </a:spcAft>
              <a:buNone/>
            </a:pPr>
            <a:r>
              <a:t/>
            </a:r>
            <a:endParaRPr sz="1800">
              <a:solidFill>
                <a:srgbClr val="000000"/>
              </a:solidFill>
              <a:highlight>
                <a:srgbClr val="FFFFFF"/>
              </a:highlight>
            </a:endParaRPr>
          </a:p>
          <a:p>
            <a:pPr indent="0" lvl="0" marL="0" rtl="0" algn="l">
              <a:spcBef>
                <a:spcPts val="0"/>
              </a:spcBef>
              <a:spcAft>
                <a:spcPts val="0"/>
              </a:spcAft>
              <a:buNone/>
            </a:pPr>
            <a:r>
              <a:t/>
            </a:r>
            <a:endParaRPr sz="1800">
              <a:solidFill>
                <a:srgbClr val="000000"/>
              </a:solidFill>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4"/>
          <p:cNvSpPr txBox="1"/>
          <p:nvPr>
            <p:ph type="ctrTitle"/>
          </p:nvPr>
        </p:nvSpPr>
        <p:spPr>
          <a:xfrm>
            <a:off x="2938" y="120753"/>
            <a:ext cx="12196500" cy="1295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6C6D"/>
              </a:buClr>
              <a:buSzPts val="3600"/>
              <a:buFont typeface="Arial"/>
              <a:buNone/>
            </a:pPr>
            <a:r>
              <a:rPr lang="en-US" u="sng"/>
              <a:t>Internal barriers</a:t>
            </a:r>
            <a:endParaRPr u="sng"/>
          </a:p>
          <a:p>
            <a:pPr indent="0" lvl="0" marL="0" rtl="0" algn="l">
              <a:spcBef>
                <a:spcPts val="0"/>
              </a:spcBef>
              <a:spcAft>
                <a:spcPts val="0"/>
              </a:spcAft>
              <a:buClr>
                <a:srgbClr val="176C6D"/>
              </a:buClr>
              <a:buSzPts val="3600"/>
              <a:buFont typeface="Arial"/>
              <a:buNone/>
            </a:pPr>
            <a:r>
              <a:t/>
            </a:r>
            <a:endParaRPr/>
          </a:p>
        </p:txBody>
      </p:sp>
      <p:sp>
        <p:nvSpPr>
          <p:cNvPr id="101" name="Google Shape;101;p14"/>
          <p:cNvSpPr txBox="1"/>
          <p:nvPr>
            <p:ph idx="1" type="subTitle"/>
          </p:nvPr>
        </p:nvSpPr>
        <p:spPr>
          <a:xfrm>
            <a:off x="10350" y="870229"/>
            <a:ext cx="12181800" cy="5903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E918F"/>
              </a:buClr>
              <a:buSzPts val="3200"/>
              <a:buNone/>
            </a:pPr>
            <a:r>
              <a:t/>
            </a:r>
            <a:endParaRPr b="0" sz="1800">
              <a:solidFill>
                <a:srgbClr val="000000"/>
              </a:solidFill>
            </a:endParaRPr>
          </a:p>
          <a:p>
            <a:pPr indent="0" lvl="0" marL="0" rtl="0" algn="l">
              <a:spcBef>
                <a:spcPts val="0"/>
              </a:spcBef>
              <a:spcAft>
                <a:spcPts val="0"/>
              </a:spcAft>
              <a:buClr>
                <a:srgbClr val="8E918F"/>
              </a:buClr>
              <a:buSzPts val="3200"/>
              <a:buNone/>
            </a:pPr>
            <a:r>
              <a:t/>
            </a:r>
            <a:endParaRPr sz="1800">
              <a:solidFill>
                <a:srgbClr val="000000"/>
              </a:solidFill>
            </a:endParaRPr>
          </a:p>
          <a:p>
            <a:pPr indent="0" lvl="0" marL="0" rtl="0" algn="l">
              <a:spcBef>
                <a:spcPts val="0"/>
              </a:spcBef>
              <a:spcAft>
                <a:spcPts val="0"/>
              </a:spcAft>
              <a:buClr>
                <a:srgbClr val="8E918F"/>
              </a:buClr>
              <a:buSzPts val="3200"/>
              <a:buNone/>
            </a:pPr>
            <a:r>
              <a:rPr b="0" lang="en-US" sz="1800">
                <a:solidFill>
                  <a:srgbClr val="000000"/>
                </a:solidFill>
              </a:rPr>
              <a:t>-</a:t>
            </a:r>
            <a:r>
              <a:rPr lang="en-US" sz="1800">
                <a:solidFill>
                  <a:srgbClr val="000000"/>
                </a:solidFill>
              </a:rPr>
              <a:t>Poor self-concept</a:t>
            </a:r>
            <a:endParaRPr sz="1800">
              <a:solidFill>
                <a:srgbClr val="000000"/>
              </a:solidFill>
            </a:endParaRPr>
          </a:p>
          <a:p>
            <a:pPr indent="457200" lvl="0" marL="0" rtl="0" algn="l">
              <a:spcBef>
                <a:spcPts val="0"/>
              </a:spcBef>
              <a:spcAft>
                <a:spcPts val="0"/>
              </a:spcAft>
              <a:buClr>
                <a:srgbClr val="8E918F"/>
              </a:buClr>
              <a:buSzPts val="3200"/>
              <a:buNone/>
            </a:pPr>
            <a:r>
              <a:rPr b="0" lang="en-US" sz="1800">
                <a:solidFill>
                  <a:srgbClr val="000000"/>
                </a:solidFill>
              </a:rPr>
              <a:t>- affects their motivation to pursue a job, persist through multiple rejections, follow through with action</a:t>
            </a:r>
            <a:endParaRPr b="0" sz="1800">
              <a:solidFill>
                <a:srgbClr val="000000"/>
              </a:solidFill>
            </a:endParaRPr>
          </a:p>
          <a:p>
            <a:pPr indent="457200" lvl="0" marL="0" rtl="0" algn="l">
              <a:spcBef>
                <a:spcPts val="0"/>
              </a:spcBef>
              <a:spcAft>
                <a:spcPts val="0"/>
              </a:spcAft>
              <a:buClr>
                <a:srgbClr val="8E918F"/>
              </a:buClr>
              <a:buSzPts val="3200"/>
              <a:buNone/>
            </a:pPr>
            <a:r>
              <a:rPr b="0" lang="en-US" sz="1800">
                <a:solidFill>
                  <a:srgbClr val="000000"/>
                </a:solidFill>
              </a:rPr>
              <a:t>- lack of knowledge of societal norms</a:t>
            </a:r>
            <a:endParaRPr b="0" sz="1800">
              <a:solidFill>
                <a:srgbClr val="000000"/>
              </a:solidFill>
            </a:endParaRPr>
          </a:p>
          <a:p>
            <a:pPr indent="457200" lvl="0" marL="0" rtl="0" algn="l">
              <a:spcBef>
                <a:spcPts val="0"/>
              </a:spcBef>
              <a:spcAft>
                <a:spcPts val="0"/>
              </a:spcAft>
              <a:buClr>
                <a:srgbClr val="8E918F"/>
              </a:buClr>
              <a:buSzPts val="3200"/>
              <a:buNone/>
            </a:pPr>
            <a:r>
              <a:rPr b="0" lang="en-US" sz="1800">
                <a:solidFill>
                  <a:srgbClr val="000000"/>
                </a:solidFill>
              </a:rPr>
              <a:t>- may not articulate well</a:t>
            </a:r>
            <a:endParaRPr b="0" sz="1800">
              <a:solidFill>
                <a:srgbClr val="000000"/>
              </a:solidFill>
            </a:endParaRPr>
          </a:p>
          <a:p>
            <a:pPr indent="457200" lvl="0" marL="0" rtl="0" algn="l">
              <a:spcBef>
                <a:spcPts val="0"/>
              </a:spcBef>
              <a:spcAft>
                <a:spcPts val="0"/>
              </a:spcAft>
              <a:buClr>
                <a:srgbClr val="8E918F"/>
              </a:buClr>
              <a:buSzPts val="3200"/>
              <a:buNone/>
            </a:pPr>
            <a:r>
              <a:t/>
            </a:r>
            <a:endParaRPr b="0" sz="1800">
              <a:solidFill>
                <a:srgbClr val="000000"/>
              </a:solidFill>
            </a:endParaRPr>
          </a:p>
          <a:p>
            <a:pPr indent="0" lvl="0" marL="0" rtl="0" algn="l">
              <a:spcBef>
                <a:spcPts val="0"/>
              </a:spcBef>
              <a:spcAft>
                <a:spcPts val="0"/>
              </a:spcAft>
              <a:buClr>
                <a:srgbClr val="8E918F"/>
              </a:buClr>
              <a:buSzPts val="3200"/>
              <a:buNone/>
            </a:pPr>
            <a:r>
              <a:rPr b="0" lang="en-US" sz="1800">
                <a:solidFill>
                  <a:srgbClr val="000000"/>
                </a:solidFill>
              </a:rPr>
              <a:t>- </a:t>
            </a:r>
            <a:r>
              <a:rPr lang="en-US" sz="1800">
                <a:solidFill>
                  <a:srgbClr val="000000"/>
                </a:solidFill>
              </a:rPr>
              <a:t>Negative beliefs</a:t>
            </a:r>
            <a:endParaRPr sz="1800">
              <a:solidFill>
                <a:srgbClr val="000000"/>
              </a:solidFill>
            </a:endParaRPr>
          </a:p>
          <a:p>
            <a:pPr indent="0" lvl="0" marL="0" rtl="0" algn="l">
              <a:spcBef>
                <a:spcPts val="0"/>
              </a:spcBef>
              <a:spcAft>
                <a:spcPts val="0"/>
              </a:spcAft>
              <a:buClr>
                <a:srgbClr val="8E918F"/>
              </a:buClr>
              <a:buSzPts val="3200"/>
              <a:buNone/>
            </a:pPr>
            <a:r>
              <a:rPr b="0" lang="en-US" sz="1800">
                <a:solidFill>
                  <a:srgbClr val="000000"/>
                </a:solidFill>
              </a:rPr>
              <a:t>	- tend to create a negative outlook on life</a:t>
            </a:r>
            <a:endParaRPr b="0" sz="1800">
              <a:solidFill>
                <a:srgbClr val="000000"/>
              </a:solidFill>
            </a:endParaRPr>
          </a:p>
          <a:p>
            <a:pPr indent="457200" lvl="0" marL="0" rtl="0" algn="l">
              <a:spcBef>
                <a:spcPts val="0"/>
              </a:spcBef>
              <a:spcAft>
                <a:spcPts val="0"/>
              </a:spcAft>
              <a:buClr>
                <a:srgbClr val="8E918F"/>
              </a:buClr>
              <a:buSzPts val="3200"/>
              <a:buNone/>
            </a:pPr>
            <a:r>
              <a:rPr b="0" lang="en-US" sz="1800">
                <a:solidFill>
                  <a:srgbClr val="000000"/>
                </a:solidFill>
              </a:rPr>
              <a:t>- unlikely they were taught to set goals and shown how to achieve them</a:t>
            </a:r>
            <a:endParaRPr b="0" sz="1800">
              <a:solidFill>
                <a:srgbClr val="000000"/>
              </a:solidFill>
            </a:endParaRPr>
          </a:p>
          <a:p>
            <a:pPr indent="457200" lvl="0" marL="0" rtl="0" algn="l">
              <a:spcBef>
                <a:spcPts val="0"/>
              </a:spcBef>
              <a:spcAft>
                <a:spcPts val="0"/>
              </a:spcAft>
              <a:buClr>
                <a:srgbClr val="8E918F"/>
              </a:buClr>
              <a:buSzPts val="3200"/>
              <a:buNone/>
            </a:pPr>
            <a:r>
              <a:rPr b="0" lang="en-US" sz="1800">
                <a:solidFill>
                  <a:srgbClr val="000000"/>
                </a:solidFill>
              </a:rPr>
              <a:t>- typically lack the planning and </a:t>
            </a:r>
            <a:r>
              <a:rPr b="0" lang="en-US" sz="1800">
                <a:solidFill>
                  <a:srgbClr val="000000"/>
                </a:solidFill>
              </a:rPr>
              <a:t>decision</a:t>
            </a:r>
            <a:r>
              <a:rPr b="0" lang="en-US" sz="1800">
                <a:solidFill>
                  <a:srgbClr val="000000"/>
                </a:solidFill>
              </a:rPr>
              <a:t> making skills required to be successful</a:t>
            </a:r>
            <a:endParaRPr b="0" sz="1800">
              <a:solidFill>
                <a:srgbClr val="000000"/>
              </a:solidFill>
            </a:endParaRPr>
          </a:p>
          <a:p>
            <a:pPr indent="457200" lvl="0" marL="0" rtl="0" algn="l">
              <a:spcBef>
                <a:spcPts val="0"/>
              </a:spcBef>
              <a:spcAft>
                <a:spcPts val="0"/>
              </a:spcAft>
              <a:buClr>
                <a:srgbClr val="8E918F"/>
              </a:buClr>
              <a:buSzPts val="3200"/>
              <a:buNone/>
            </a:pPr>
            <a:r>
              <a:rPr b="0" lang="en-US" sz="1800">
                <a:solidFill>
                  <a:srgbClr val="000000"/>
                </a:solidFill>
              </a:rPr>
              <a:t>- strong ties to criminal peers</a:t>
            </a:r>
            <a:endParaRPr b="0" sz="1800">
              <a:solidFill>
                <a:srgbClr val="000000"/>
              </a:solidFill>
            </a:endParaRPr>
          </a:p>
          <a:p>
            <a:pPr indent="457200" lvl="0" marL="0" rtl="0" algn="l">
              <a:spcBef>
                <a:spcPts val="0"/>
              </a:spcBef>
              <a:spcAft>
                <a:spcPts val="0"/>
              </a:spcAft>
              <a:buClr>
                <a:srgbClr val="8E918F"/>
              </a:buClr>
              <a:buSzPts val="3200"/>
              <a:buNone/>
            </a:pPr>
            <a:r>
              <a:t/>
            </a:r>
            <a:endParaRPr b="0" sz="1800">
              <a:solidFill>
                <a:srgbClr val="000000"/>
              </a:solidFill>
            </a:endParaRPr>
          </a:p>
          <a:p>
            <a:pPr indent="0" lvl="0" marL="0" rtl="0" algn="l">
              <a:spcBef>
                <a:spcPts val="0"/>
              </a:spcBef>
              <a:spcAft>
                <a:spcPts val="0"/>
              </a:spcAft>
              <a:buClr>
                <a:srgbClr val="8E918F"/>
              </a:buClr>
              <a:buSzPts val="3200"/>
              <a:buNone/>
            </a:pPr>
            <a:r>
              <a:rPr b="0" lang="en-US" sz="1800">
                <a:solidFill>
                  <a:srgbClr val="000000"/>
                </a:solidFill>
              </a:rPr>
              <a:t>- </a:t>
            </a:r>
            <a:r>
              <a:rPr lang="en-US" sz="1800">
                <a:solidFill>
                  <a:srgbClr val="000000"/>
                </a:solidFill>
              </a:rPr>
              <a:t>Lack of self-awareness</a:t>
            </a:r>
            <a:endParaRPr sz="1800">
              <a:solidFill>
                <a:srgbClr val="000000"/>
              </a:solidFill>
            </a:endParaRPr>
          </a:p>
          <a:p>
            <a:pPr indent="0" lvl="0" marL="0" rtl="0" algn="l">
              <a:spcBef>
                <a:spcPts val="0"/>
              </a:spcBef>
              <a:spcAft>
                <a:spcPts val="0"/>
              </a:spcAft>
              <a:buClr>
                <a:srgbClr val="8E918F"/>
              </a:buClr>
              <a:buSzPts val="3200"/>
              <a:buNone/>
            </a:pPr>
            <a:r>
              <a:rPr b="0" lang="en-US" sz="1800">
                <a:solidFill>
                  <a:srgbClr val="000000"/>
                </a:solidFill>
              </a:rPr>
              <a:t>	- unsure of their interests, skills, work values and abilities</a:t>
            </a:r>
            <a:endParaRPr b="0" sz="1800">
              <a:solidFill>
                <a:srgbClr val="000000"/>
              </a:solidFill>
            </a:endParaRPr>
          </a:p>
          <a:p>
            <a:pPr indent="0" lvl="0" marL="0" rtl="0" algn="l">
              <a:spcBef>
                <a:spcPts val="0"/>
              </a:spcBef>
              <a:spcAft>
                <a:spcPts val="0"/>
              </a:spcAft>
              <a:buClr>
                <a:srgbClr val="8E918F"/>
              </a:buClr>
              <a:buSzPts val="3200"/>
              <a:buNone/>
            </a:pPr>
            <a:r>
              <a:rPr b="0" lang="en-US" sz="1800">
                <a:solidFill>
                  <a:srgbClr val="000000"/>
                </a:solidFill>
              </a:rPr>
              <a:t>	- aren’t thinking about job vs. career</a:t>
            </a:r>
            <a:endParaRPr b="0" sz="1800">
              <a:solidFill>
                <a:srgbClr val="000000"/>
              </a:solidFill>
            </a:endParaRPr>
          </a:p>
          <a:p>
            <a:pPr indent="0" lvl="0" marL="0" rtl="0" algn="l">
              <a:spcBef>
                <a:spcPts val="0"/>
              </a:spcBef>
              <a:spcAft>
                <a:spcPts val="0"/>
              </a:spcAft>
              <a:buClr>
                <a:srgbClr val="8E918F"/>
              </a:buClr>
              <a:buSzPts val="3200"/>
              <a:buNone/>
            </a:pPr>
            <a:r>
              <a:t/>
            </a:r>
            <a:endParaRPr b="0" sz="1800">
              <a:solidFill>
                <a:srgbClr val="000000"/>
              </a:solidFill>
            </a:endParaRPr>
          </a:p>
          <a:p>
            <a:pPr indent="0" lvl="0" marL="0" rtl="0" algn="l">
              <a:spcBef>
                <a:spcPts val="0"/>
              </a:spcBef>
              <a:spcAft>
                <a:spcPts val="0"/>
              </a:spcAft>
              <a:buClr>
                <a:srgbClr val="8E918F"/>
              </a:buClr>
              <a:buSzPts val="3200"/>
              <a:buNone/>
            </a:pPr>
            <a:r>
              <a:t/>
            </a:r>
            <a:endParaRPr b="0" sz="18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5"/>
          <p:cNvSpPr txBox="1"/>
          <p:nvPr>
            <p:ph type="ctrTitle"/>
          </p:nvPr>
        </p:nvSpPr>
        <p:spPr>
          <a:xfrm>
            <a:off x="2938" y="120753"/>
            <a:ext cx="12196500" cy="1295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6C6D"/>
              </a:buClr>
              <a:buSzPts val="3600"/>
              <a:buFont typeface="Arial"/>
              <a:buNone/>
            </a:pPr>
            <a:r>
              <a:rPr lang="en-US" u="sng"/>
              <a:t>Internal barriers</a:t>
            </a:r>
            <a:endParaRPr u="sng"/>
          </a:p>
          <a:p>
            <a:pPr indent="0" lvl="0" marL="0" rtl="0" algn="l">
              <a:spcBef>
                <a:spcPts val="0"/>
              </a:spcBef>
              <a:spcAft>
                <a:spcPts val="0"/>
              </a:spcAft>
              <a:buClr>
                <a:srgbClr val="176C6D"/>
              </a:buClr>
              <a:buSzPts val="3600"/>
              <a:buFont typeface="Arial"/>
              <a:buNone/>
            </a:pPr>
            <a:r>
              <a:t/>
            </a:r>
            <a:endParaRPr/>
          </a:p>
        </p:txBody>
      </p:sp>
      <p:sp>
        <p:nvSpPr>
          <p:cNvPr id="107" name="Google Shape;107;p15"/>
          <p:cNvSpPr txBox="1"/>
          <p:nvPr>
            <p:ph idx="1" type="subTitle"/>
          </p:nvPr>
        </p:nvSpPr>
        <p:spPr>
          <a:xfrm>
            <a:off x="10350" y="870229"/>
            <a:ext cx="12181800" cy="5903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E918F"/>
              </a:buClr>
              <a:buSzPts val="3200"/>
              <a:buNone/>
            </a:pPr>
            <a:r>
              <a:t/>
            </a:r>
            <a:endParaRPr b="0" sz="1800">
              <a:solidFill>
                <a:srgbClr val="000000"/>
              </a:solidFill>
            </a:endParaRPr>
          </a:p>
          <a:p>
            <a:pPr indent="0" lvl="0" marL="0" rtl="0" algn="l">
              <a:spcBef>
                <a:spcPts val="0"/>
              </a:spcBef>
              <a:spcAft>
                <a:spcPts val="0"/>
              </a:spcAft>
              <a:buClr>
                <a:srgbClr val="8E918F"/>
              </a:buClr>
              <a:buSzPts val="3200"/>
              <a:buNone/>
            </a:pPr>
            <a:r>
              <a:t/>
            </a:r>
            <a:endParaRPr sz="1800">
              <a:solidFill>
                <a:srgbClr val="000000"/>
              </a:solidFill>
            </a:endParaRPr>
          </a:p>
          <a:p>
            <a:pPr indent="0" lvl="0" marL="0" rtl="0" algn="l">
              <a:spcBef>
                <a:spcPts val="0"/>
              </a:spcBef>
              <a:spcAft>
                <a:spcPts val="0"/>
              </a:spcAft>
              <a:buNone/>
            </a:pPr>
            <a:r>
              <a:rPr lang="en-US" sz="1800">
                <a:solidFill>
                  <a:srgbClr val="000000"/>
                </a:solidFill>
              </a:rPr>
              <a:t>- Vulnerabilities </a:t>
            </a:r>
            <a:endParaRPr sz="1800">
              <a:solidFill>
                <a:srgbClr val="000000"/>
              </a:solidFill>
            </a:endParaRPr>
          </a:p>
          <a:p>
            <a:pPr indent="457200" lvl="0" marL="0" rtl="0" algn="l">
              <a:spcBef>
                <a:spcPts val="0"/>
              </a:spcBef>
              <a:spcAft>
                <a:spcPts val="0"/>
              </a:spcAft>
              <a:buClr>
                <a:srgbClr val="8E918F"/>
              </a:buClr>
              <a:buSzPts val="3200"/>
              <a:buNone/>
            </a:pPr>
            <a:r>
              <a:rPr b="0" lang="en-US" sz="1800">
                <a:solidFill>
                  <a:srgbClr val="000000"/>
                </a:solidFill>
              </a:rPr>
              <a:t>- may have been abused physically or sexually (trauma)</a:t>
            </a:r>
            <a:endParaRPr b="0" sz="1800">
              <a:solidFill>
                <a:srgbClr val="000000"/>
              </a:solidFill>
            </a:endParaRPr>
          </a:p>
          <a:p>
            <a:pPr indent="457200" lvl="0" marL="0" rtl="0" algn="l">
              <a:spcBef>
                <a:spcPts val="0"/>
              </a:spcBef>
              <a:spcAft>
                <a:spcPts val="0"/>
              </a:spcAft>
              <a:buClr>
                <a:srgbClr val="8E918F"/>
              </a:buClr>
              <a:buSzPts val="3200"/>
              <a:buNone/>
            </a:pPr>
            <a:r>
              <a:rPr b="0" lang="en-US" sz="1800">
                <a:solidFill>
                  <a:srgbClr val="000000"/>
                </a:solidFill>
              </a:rPr>
              <a:t>- may have been lied to (untrusting)</a:t>
            </a:r>
            <a:endParaRPr b="0" sz="1800">
              <a:solidFill>
                <a:srgbClr val="000000"/>
              </a:solidFill>
            </a:endParaRPr>
          </a:p>
          <a:p>
            <a:pPr indent="457200" lvl="0" marL="0" rtl="0" algn="l">
              <a:spcBef>
                <a:spcPts val="0"/>
              </a:spcBef>
              <a:spcAft>
                <a:spcPts val="0"/>
              </a:spcAft>
              <a:buClr>
                <a:srgbClr val="8E918F"/>
              </a:buClr>
              <a:buSzPts val="3200"/>
              <a:buNone/>
            </a:pPr>
            <a:r>
              <a:rPr b="0" lang="en-US" sz="1800">
                <a:solidFill>
                  <a:srgbClr val="000000"/>
                </a:solidFill>
              </a:rPr>
              <a:t>- manipulated into doing things against their will</a:t>
            </a:r>
            <a:endParaRPr b="0" sz="1800">
              <a:solidFill>
                <a:srgbClr val="000000"/>
              </a:solidFill>
            </a:endParaRPr>
          </a:p>
          <a:p>
            <a:pPr indent="457200" lvl="0" marL="0" rtl="0" algn="l">
              <a:spcBef>
                <a:spcPts val="0"/>
              </a:spcBef>
              <a:spcAft>
                <a:spcPts val="0"/>
              </a:spcAft>
              <a:buClr>
                <a:srgbClr val="8E918F"/>
              </a:buClr>
              <a:buSzPts val="3200"/>
              <a:buNone/>
            </a:pPr>
            <a:r>
              <a:rPr b="0" lang="en-US" sz="1800">
                <a:solidFill>
                  <a:srgbClr val="000000"/>
                </a:solidFill>
              </a:rPr>
              <a:t>- may not take personal responsibility for their behaviors and consequences so they don’t buy into self-efficacy</a:t>
            </a:r>
            <a:endParaRPr b="0" sz="1800">
              <a:solidFill>
                <a:srgbClr val="000000"/>
              </a:solidFill>
            </a:endParaRPr>
          </a:p>
          <a:p>
            <a:pPr indent="457200" lvl="0" marL="0" rtl="0" algn="l">
              <a:spcBef>
                <a:spcPts val="0"/>
              </a:spcBef>
              <a:spcAft>
                <a:spcPts val="0"/>
              </a:spcAft>
              <a:buClr>
                <a:srgbClr val="8E918F"/>
              </a:buClr>
              <a:buSzPts val="3200"/>
              <a:buNone/>
            </a:pPr>
            <a:r>
              <a:rPr b="0" lang="en-US" sz="1800">
                <a:solidFill>
                  <a:srgbClr val="000000"/>
                </a:solidFill>
              </a:rPr>
              <a:t>- struggle asking for help as pride gets in the way (criminal code)</a:t>
            </a:r>
            <a:endParaRPr b="0" sz="1800">
              <a:solidFill>
                <a:srgbClr val="000000"/>
              </a:solidFill>
            </a:endParaRPr>
          </a:p>
          <a:p>
            <a:pPr indent="457200" lvl="0" marL="0" rtl="0" algn="l">
              <a:spcBef>
                <a:spcPts val="0"/>
              </a:spcBef>
              <a:spcAft>
                <a:spcPts val="0"/>
              </a:spcAft>
              <a:buClr>
                <a:srgbClr val="8E918F"/>
              </a:buClr>
              <a:buSzPts val="3200"/>
              <a:buNone/>
            </a:pPr>
            <a:r>
              <a:rPr b="0" lang="en-US" sz="1800">
                <a:solidFill>
                  <a:srgbClr val="000000"/>
                </a:solidFill>
              </a:rPr>
              <a:t>- uneducated</a:t>
            </a:r>
            <a:endParaRPr b="0" sz="1800">
              <a:solidFill>
                <a:srgbClr val="000000"/>
              </a:solidFill>
            </a:endParaRPr>
          </a:p>
          <a:p>
            <a:pPr indent="457200" lvl="0" marL="0" rtl="0" algn="l">
              <a:spcBef>
                <a:spcPts val="0"/>
              </a:spcBef>
              <a:spcAft>
                <a:spcPts val="0"/>
              </a:spcAft>
              <a:buClr>
                <a:srgbClr val="8E918F"/>
              </a:buClr>
              <a:buSzPts val="3200"/>
              <a:buNone/>
            </a:pPr>
            <a:r>
              <a:rPr b="0" lang="en-US" sz="1800">
                <a:solidFill>
                  <a:srgbClr val="000000"/>
                </a:solidFill>
              </a:rPr>
              <a:t>- lack of knowledge about labor market</a:t>
            </a:r>
            <a:endParaRPr b="0" sz="1800">
              <a:solidFill>
                <a:srgbClr val="000000"/>
              </a:solidFill>
            </a:endParaRPr>
          </a:p>
          <a:p>
            <a:pPr indent="457200" lvl="0" marL="0" rtl="0" algn="l">
              <a:spcBef>
                <a:spcPts val="0"/>
              </a:spcBef>
              <a:spcAft>
                <a:spcPts val="0"/>
              </a:spcAft>
              <a:buClr>
                <a:srgbClr val="8E918F"/>
              </a:buClr>
              <a:buSzPts val="3200"/>
              <a:buNone/>
            </a:pPr>
            <a:r>
              <a:rPr b="0" lang="en-US" sz="1800">
                <a:solidFill>
                  <a:srgbClr val="000000"/>
                </a:solidFill>
              </a:rPr>
              <a:t>- minimal or no support system</a:t>
            </a:r>
            <a:endParaRPr b="0" sz="1800">
              <a:solidFill>
                <a:srgbClr val="000000"/>
              </a:solidFill>
            </a:endParaRPr>
          </a:p>
          <a:p>
            <a:pPr indent="0" lvl="0" marL="0" rtl="0" algn="l">
              <a:spcBef>
                <a:spcPts val="0"/>
              </a:spcBef>
              <a:spcAft>
                <a:spcPts val="0"/>
              </a:spcAft>
              <a:buClr>
                <a:srgbClr val="8E918F"/>
              </a:buClr>
              <a:buSzPts val="3200"/>
              <a:buNone/>
            </a:pPr>
            <a:r>
              <a:t/>
            </a:r>
            <a:endParaRPr b="0" sz="1800">
              <a:solidFill>
                <a:srgbClr val="000000"/>
              </a:solidFill>
            </a:endParaRPr>
          </a:p>
          <a:p>
            <a:pPr indent="0" lvl="0" marL="0" rtl="0" algn="l">
              <a:spcBef>
                <a:spcPts val="0"/>
              </a:spcBef>
              <a:spcAft>
                <a:spcPts val="0"/>
              </a:spcAft>
              <a:buClr>
                <a:srgbClr val="8E918F"/>
              </a:buClr>
              <a:buSzPts val="3200"/>
              <a:buNone/>
            </a:pPr>
            <a:r>
              <a:rPr b="0" lang="en-US" sz="1800">
                <a:solidFill>
                  <a:srgbClr val="000000"/>
                </a:solidFill>
              </a:rPr>
              <a:t>- </a:t>
            </a:r>
            <a:r>
              <a:rPr lang="en-US" sz="1800">
                <a:solidFill>
                  <a:srgbClr val="000000"/>
                </a:solidFill>
              </a:rPr>
              <a:t>Mental illness and substance abuse</a:t>
            </a:r>
            <a:endParaRPr sz="1800">
              <a:solidFill>
                <a:srgbClr val="000000"/>
              </a:solidFill>
            </a:endParaRPr>
          </a:p>
          <a:p>
            <a:pPr indent="0" lvl="0" marL="0" rtl="0" algn="l">
              <a:spcBef>
                <a:spcPts val="0"/>
              </a:spcBef>
              <a:spcAft>
                <a:spcPts val="0"/>
              </a:spcAft>
              <a:buClr>
                <a:srgbClr val="8E918F"/>
              </a:buClr>
              <a:buSzPts val="3200"/>
              <a:buNone/>
            </a:pPr>
            <a:r>
              <a:rPr b="0" lang="en-US" sz="1800">
                <a:solidFill>
                  <a:srgbClr val="000000"/>
                </a:solidFill>
              </a:rPr>
              <a:t>	- often self medicate mental illness with drug abuse</a:t>
            </a:r>
            <a:endParaRPr b="0" sz="1800">
              <a:solidFill>
                <a:srgbClr val="000000"/>
              </a:solidFill>
            </a:endParaRPr>
          </a:p>
          <a:p>
            <a:pPr indent="0" lvl="0" marL="0" rtl="0" algn="l">
              <a:spcBef>
                <a:spcPts val="0"/>
              </a:spcBef>
              <a:spcAft>
                <a:spcPts val="0"/>
              </a:spcAft>
              <a:buClr>
                <a:srgbClr val="8E918F"/>
              </a:buClr>
              <a:buSzPts val="3200"/>
              <a:buNone/>
            </a:pPr>
            <a:r>
              <a:rPr b="0" lang="en-US" sz="1800">
                <a:solidFill>
                  <a:srgbClr val="000000"/>
                </a:solidFill>
              </a:rPr>
              <a:t>	- lack health insurance needed to pay for medication and or treatment services</a:t>
            </a:r>
            <a:endParaRPr b="0" sz="1800">
              <a:solidFill>
                <a:srgbClr val="000000"/>
              </a:solidFill>
            </a:endParaRPr>
          </a:p>
          <a:p>
            <a:pPr indent="0" lvl="0" marL="0" rtl="0" algn="l">
              <a:spcBef>
                <a:spcPts val="0"/>
              </a:spcBef>
              <a:spcAft>
                <a:spcPts val="0"/>
              </a:spcAft>
              <a:buClr>
                <a:srgbClr val="8E918F"/>
              </a:buClr>
              <a:buSzPts val="3200"/>
              <a:buNone/>
            </a:pPr>
            <a:r>
              <a:rPr b="0" lang="en-US" sz="1800">
                <a:solidFill>
                  <a:srgbClr val="000000"/>
                </a:solidFill>
              </a:rPr>
              <a:t>	- </a:t>
            </a:r>
            <a:r>
              <a:rPr b="0" lang="en-US" sz="1800">
                <a:solidFill>
                  <a:srgbClr val="000000"/>
                </a:solidFill>
              </a:rPr>
              <a:t>chemically</a:t>
            </a:r>
            <a:r>
              <a:rPr b="0" lang="en-US" sz="1800">
                <a:solidFill>
                  <a:srgbClr val="000000"/>
                </a:solidFill>
              </a:rPr>
              <a:t> altered their brain with drug abuse and struggle to find a new normal</a:t>
            </a:r>
            <a:endParaRPr b="0" sz="1800">
              <a:solidFill>
                <a:srgbClr val="000000"/>
              </a:solidFill>
            </a:endParaRPr>
          </a:p>
          <a:p>
            <a:pPr indent="0" lvl="0" marL="0" rtl="0" algn="l">
              <a:spcBef>
                <a:spcPts val="0"/>
              </a:spcBef>
              <a:spcAft>
                <a:spcPts val="0"/>
              </a:spcAft>
              <a:buClr>
                <a:srgbClr val="8E918F"/>
              </a:buClr>
              <a:buSzPts val="3200"/>
              <a:buNone/>
            </a:pPr>
            <a:r>
              <a:rPr b="0" lang="en-US" sz="1800">
                <a:solidFill>
                  <a:srgbClr val="000000"/>
                </a:solidFill>
              </a:rPr>
              <a:t>	- unmanaged mental illness disrupts their life</a:t>
            </a:r>
            <a:endParaRPr b="0" sz="1800">
              <a:solidFill>
                <a:srgbClr val="000000"/>
              </a:solidFill>
            </a:endParaRPr>
          </a:p>
          <a:p>
            <a:pPr indent="457200" lvl="0" marL="0" rtl="0" algn="l">
              <a:spcBef>
                <a:spcPts val="0"/>
              </a:spcBef>
              <a:spcAft>
                <a:spcPts val="0"/>
              </a:spcAft>
              <a:buClr>
                <a:srgbClr val="8E918F"/>
              </a:buClr>
              <a:buSzPts val="3200"/>
              <a:buNone/>
            </a:pPr>
            <a:r>
              <a:t/>
            </a:r>
            <a:endParaRPr b="0" sz="1800">
              <a:solidFill>
                <a:srgbClr val="000000"/>
              </a:solidFill>
            </a:endParaRPr>
          </a:p>
          <a:p>
            <a:pPr indent="0" lvl="0" marL="0" rtl="0" algn="l">
              <a:spcBef>
                <a:spcPts val="0"/>
              </a:spcBef>
              <a:spcAft>
                <a:spcPts val="0"/>
              </a:spcAft>
              <a:buClr>
                <a:srgbClr val="8E918F"/>
              </a:buClr>
              <a:buSzPts val="3200"/>
              <a:buNone/>
            </a:pPr>
            <a:r>
              <a:t/>
            </a:r>
            <a:endParaRPr b="0" sz="1800">
              <a:solidFill>
                <a:srgbClr val="000000"/>
              </a:solidFill>
            </a:endParaRPr>
          </a:p>
          <a:p>
            <a:pPr indent="0" lvl="0" marL="0" rtl="0" algn="l">
              <a:spcBef>
                <a:spcPts val="0"/>
              </a:spcBef>
              <a:spcAft>
                <a:spcPts val="0"/>
              </a:spcAft>
              <a:buClr>
                <a:srgbClr val="8E918F"/>
              </a:buClr>
              <a:buSzPts val="3200"/>
              <a:buNone/>
            </a:pPr>
            <a:r>
              <a:t/>
            </a:r>
            <a:endParaRPr b="0" sz="1800">
              <a:solidFill>
                <a:srgbClr val="000000"/>
              </a:solidFill>
            </a:endParaRPr>
          </a:p>
          <a:p>
            <a:pPr indent="0" lvl="0" marL="0" rtl="0" algn="l">
              <a:spcBef>
                <a:spcPts val="0"/>
              </a:spcBef>
              <a:spcAft>
                <a:spcPts val="0"/>
              </a:spcAft>
              <a:buClr>
                <a:srgbClr val="8E918F"/>
              </a:buClr>
              <a:buSzPts val="3200"/>
              <a:buNone/>
            </a:pPr>
            <a:r>
              <a:t/>
            </a:r>
            <a:endParaRPr b="0" sz="18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6"/>
          <p:cNvSpPr txBox="1"/>
          <p:nvPr>
            <p:ph type="ctrTitle"/>
          </p:nvPr>
        </p:nvSpPr>
        <p:spPr>
          <a:xfrm>
            <a:off x="2938" y="120753"/>
            <a:ext cx="12196500" cy="1295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6C6D"/>
              </a:buClr>
              <a:buSzPts val="3600"/>
              <a:buFont typeface="Arial"/>
              <a:buNone/>
            </a:pPr>
            <a:r>
              <a:rPr lang="en-US" u="sng"/>
              <a:t>Ex</a:t>
            </a:r>
            <a:r>
              <a:rPr lang="en-US" u="sng"/>
              <a:t>ternal barriers</a:t>
            </a:r>
            <a:endParaRPr u="sng"/>
          </a:p>
          <a:p>
            <a:pPr indent="0" lvl="0" marL="0" rtl="0" algn="l">
              <a:spcBef>
                <a:spcPts val="0"/>
              </a:spcBef>
              <a:spcAft>
                <a:spcPts val="0"/>
              </a:spcAft>
              <a:buClr>
                <a:srgbClr val="176C6D"/>
              </a:buClr>
              <a:buSzPts val="3600"/>
              <a:buFont typeface="Arial"/>
              <a:buNone/>
            </a:pPr>
            <a:r>
              <a:t/>
            </a:r>
            <a:endParaRPr/>
          </a:p>
        </p:txBody>
      </p:sp>
      <p:sp>
        <p:nvSpPr>
          <p:cNvPr id="113" name="Google Shape;113;p16"/>
          <p:cNvSpPr txBox="1"/>
          <p:nvPr>
            <p:ph idx="1" type="subTitle"/>
          </p:nvPr>
        </p:nvSpPr>
        <p:spPr>
          <a:xfrm>
            <a:off x="10350" y="870229"/>
            <a:ext cx="12181800" cy="5903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E918F"/>
              </a:buClr>
              <a:buSzPts val="3200"/>
              <a:buNone/>
            </a:pPr>
            <a:r>
              <a:t/>
            </a:r>
            <a:endParaRPr sz="1800">
              <a:solidFill>
                <a:srgbClr val="000000"/>
              </a:solidFill>
            </a:endParaRPr>
          </a:p>
          <a:p>
            <a:pPr indent="0" lvl="0" marL="0" rtl="0" algn="l">
              <a:spcBef>
                <a:spcPts val="0"/>
              </a:spcBef>
              <a:spcAft>
                <a:spcPts val="0"/>
              </a:spcAft>
              <a:buClr>
                <a:srgbClr val="8E918F"/>
              </a:buClr>
              <a:buSzPts val="3200"/>
              <a:buNone/>
            </a:pPr>
            <a:r>
              <a:t/>
            </a:r>
            <a:endParaRPr sz="1800">
              <a:solidFill>
                <a:srgbClr val="000000"/>
              </a:solidFill>
            </a:endParaRPr>
          </a:p>
          <a:p>
            <a:pPr indent="0" lvl="0" marL="0" rtl="0" algn="l">
              <a:spcBef>
                <a:spcPts val="0"/>
              </a:spcBef>
              <a:spcAft>
                <a:spcPts val="0"/>
              </a:spcAft>
              <a:buClr>
                <a:srgbClr val="8E918F"/>
              </a:buClr>
              <a:buSzPts val="3200"/>
              <a:buNone/>
            </a:pPr>
            <a:r>
              <a:t/>
            </a:r>
            <a:endParaRPr sz="1800">
              <a:solidFill>
                <a:srgbClr val="000000"/>
              </a:solidFill>
            </a:endParaRPr>
          </a:p>
          <a:p>
            <a:pPr indent="0" lvl="0" marL="0" rtl="0" algn="l">
              <a:spcBef>
                <a:spcPts val="0"/>
              </a:spcBef>
              <a:spcAft>
                <a:spcPts val="0"/>
              </a:spcAft>
              <a:buNone/>
            </a:pPr>
            <a:r>
              <a:rPr lang="en-US" sz="1800">
                <a:solidFill>
                  <a:srgbClr val="000000"/>
                </a:solidFill>
              </a:rPr>
              <a:t>- Transportation </a:t>
            </a:r>
            <a:endParaRPr sz="1800">
              <a:solidFill>
                <a:srgbClr val="000000"/>
              </a:solidFill>
            </a:endParaRPr>
          </a:p>
          <a:p>
            <a:pPr indent="457200" lvl="0" marL="0" rtl="0" algn="l">
              <a:spcBef>
                <a:spcPts val="0"/>
              </a:spcBef>
              <a:spcAft>
                <a:spcPts val="0"/>
              </a:spcAft>
              <a:buClr>
                <a:srgbClr val="8E918F"/>
              </a:buClr>
              <a:buSzPts val="3200"/>
              <a:buNone/>
            </a:pPr>
            <a:r>
              <a:rPr b="0" lang="en-US" sz="1800">
                <a:solidFill>
                  <a:srgbClr val="000000"/>
                </a:solidFill>
              </a:rPr>
              <a:t>- may owe hundreds or thousands of dollars to get driver’s license reinstated </a:t>
            </a:r>
            <a:endParaRPr b="0" sz="1800">
              <a:solidFill>
                <a:srgbClr val="000000"/>
              </a:solidFill>
            </a:endParaRPr>
          </a:p>
          <a:p>
            <a:pPr indent="457200" lvl="0" marL="0" rtl="0" algn="l">
              <a:spcBef>
                <a:spcPts val="0"/>
              </a:spcBef>
              <a:spcAft>
                <a:spcPts val="0"/>
              </a:spcAft>
              <a:buClr>
                <a:srgbClr val="8E918F"/>
              </a:buClr>
              <a:buSzPts val="3200"/>
              <a:buNone/>
            </a:pPr>
            <a:r>
              <a:rPr b="0" lang="en-US" sz="1800">
                <a:solidFill>
                  <a:srgbClr val="000000"/>
                </a:solidFill>
              </a:rPr>
              <a:t>- may have lost driver’s license due to criminal conviction (drugs or OWI)</a:t>
            </a:r>
            <a:endParaRPr b="0" sz="1800">
              <a:solidFill>
                <a:srgbClr val="000000"/>
              </a:solidFill>
            </a:endParaRPr>
          </a:p>
          <a:p>
            <a:pPr indent="457200" lvl="0" marL="0" rtl="0" algn="l">
              <a:spcBef>
                <a:spcPts val="0"/>
              </a:spcBef>
              <a:spcAft>
                <a:spcPts val="0"/>
              </a:spcAft>
              <a:buClr>
                <a:srgbClr val="8E918F"/>
              </a:buClr>
              <a:buSzPts val="3200"/>
              <a:buNone/>
            </a:pPr>
            <a:r>
              <a:rPr b="0" lang="en-US" sz="1800">
                <a:solidFill>
                  <a:srgbClr val="000000"/>
                </a:solidFill>
              </a:rPr>
              <a:t>- inability to pay financial obligations such as child support</a:t>
            </a:r>
            <a:endParaRPr b="0" sz="1800">
              <a:solidFill>
                <a:srgbClr val="000000"/>
              </a:solidFill>
            </a:endParaRPr>
          </a:p>
          <a:p>
            <a:pPr indent="457200" lvl="0" marL="0" rtl="0" algn="l">
              <a:spcBef>
                <a:spcPts val="0"/>
              </a:spcBef>
              <a:spcAft>
                <a:spcPts val="0"/>
              </a:spcAft>
              <a:buClr>
                <a:srgbClr val="8E918F"/>
              </a:buClr>
              <a:buSzPts val="3200"/>
              <a:buNone/>
            </a:pPr>
            <a:r>
              <a:rPr b="0" lang="en-US" sz="1800">
                <a:solidFill>
                  <a:srgbClr val="000000"/>
                </a:solidFill>
              </a:rPr>
              <a:t>- may live or desire employment that’s not on a bus line</a:t>
            </a:r>
            <a:endParaRPr b="0" sz="1800">
              <a:solidFill>
                <a:srgbClr val="000000"/>
              </a:solidFill>
            </a:endParaRPr>
          </a:p>
          <a:p>
            <a:pPr indent="0" lvl="0" marL="0" rtl="0" algn="l">
              <a:spcBef>
                <a:spcPts val="0"/>
              </a:spcBef>
              <a:spcAft>
                <a:spcPts val="0"/>
              </a:spcAft>
              <a:buClr>
                <a:srgbClr val="8E918F"/>
              </a:buClr>
              <a:buSzPts val="3200"/>
              <a:buNone/>
            </a:pPr>
            <a:r>
              <a:t/>
            </a:r>
            <a:endParaRPr b="0" sz="1800">
              <a:solidFill>
                <a:srgbClr val="000000"/>
              </a:solidFill>
            </a:endParaRPr>
          </a:p>
          <a:p>
            <a:pPr indent="0" lvl="0" marL="0" rtl="0" algn="l">
              <a:spcBef>
                <a:spcPts val="0"/>
              </a:spcBef>
              <a:spcAft>
                <a:spcPts val="0"/>
              </a:spcAft>
              <a:buClr>
                <a:srgbClr val="8E918F"/>
              </a:buClr>
              <a:buSzPts val="3200"/>
              <a:buNone/>
            </a:pPr>
            <a:r>
              <a:rPr b="0" lang="en-US" sz="1800">
                <a:solidFill>
                  <a:srgbClr val="000000"/>
                </a:solidFill>
              </a:rPr>
              <a:t>- </a:t>
            </a:r>
            <a:r>
              <a:rPr lang="en-US" sz="1800">
                <a:solidFill>
                  <a:srgbClr val="000000"/>
                </a:solidFill>
              </a:rPr>
              <a:t>Childcare</a:t>
            </a:r>
            <a:endParaRPr sz="1800">
              <a:solidFill>
                <a:srgbClr val="000000"/>
              </a:solidFill>
            </a:endParaRPr>
          </a:p>
          <a:p>
            <a:pPr indent="0" lvl="0" marL="0" rtl="0" algn="l">
              <a:spcBef>
                <a:spcPts val="0"/>
              </a:spcBef>
              <a:spcAft>
                <a:spcPts val="0"/>
              </a:spcAft>
              <a:buClr>
                <a:srgbClr val="8E918F"/>
              </a:buClr>
              <a:buSzPts val="3200"/>
              <a:buNone/>
            </a:pPr>
            <a:r>
              <a:rPr b="0" lang="en-US" sz="1800">
                <a:solidFill>
                  <a:srgbClr val="000000"/>
                </a:solidFill>
              </a:rPr>
              <a:t>	- may rely on family to watch their children to save money but that family ends up not being reliable</a:t>
            </a:r>
            <a:endParaRPr b="0" sz="1800">
              <a:solidFill>
                <a:srgbClr val="000000"/>
              </a:solidFill>
            </a:endParaRPr>
          </a:p>
          <a:p>
            <a:pPr indent="0" lvl="0" marL="0" rtl="0" algn="l">
              <a:spcBef>
                <a:spcPts val="0"/>
              </a:spcBef>
              <a:spcAft>
                <a:spcPts val="0"/>
              </a:spcAft>
              <a:buClr>
                <a:srgbClr val="8E918F"/>
              </a:buClr>
              <a:buSzPts val="3200"/>
              <a:buNone/>
            </a:pPr>
            <a:r>
              <a:rPr b="0" lang="en-US" sz="1800">
                <a:solidFill>
                  <a:srgbClr val="000000"/>
                </a:solidFill>
              </a:rPr>
              <a:t>	- it’s expensive, lack of awareness for child care assistance program</a:t>
            </a:r>
            <a:endParaRPr b="0" sz="1800">
              <a:solidFill>
                <a:srgbClr val="000000"/>
              </a:solidFill>
            </a:endParaRPr>
          </a:p>
          <a:p>
            <a:pPr indent="457200" lvl="0" marL="0" rtl="0" algn="l">
              <a:spcBef>
                <a:spcPts val="0"/>
              </a:spcBef>
              <a:spcAft>
                <a:spcPts val="0"/>
              </a:spcAft>
              <a:buClr>
                <a:srgbClr val="8E918F"/>
              </a:buClr>
              <a:buSzPts val="3200"/>
              <a:buNone/>
            </a:pPr>
            <a:r>
              <a:t/>
            </a:r>
            <a:endParaRPr b="0" sz="1800">
              <a:solidFill>
                <a:srgbClr val="000000"/>
              </a:solidFill>
            </a:endParaRPr>
          </a:p>
          <a:p>
            <a:pPr indent="0" lvl="0" marL="0" rtl="0" algn="l">
              <a:spcBef>
                <a:spcPts val="0"/>
              </a:spcBef>
              <a:spcAft>
                <a:spcPts val="0"/>
              </a:spcAft>
              <a:buNone/>
            </a:pPr>
            <a:r>
              <a:rPr b="0" lang="en-US" sz="1800">
                <a:solidFill>
                  <a:srgbClr val="000000"/>
                </a:solidFill>
              </a:rPr>
              <a:t>- </a:t>
            </a:r>
            <a:r>
              <a:rPr lang="en-US" sz="1800">
                <a:solidFill>
                  <a:srgbClr val="000000"/>
                </a:solidFill>
              </a:rPr>
              <a:t>Documents needed to obtain employment (birth certificate, social security card, photo ID)</a:t>
            </a:r>
            <a:endParaRPr sz="1800">
              <a:solidFill>
                <a:srgbClr val="000000"/>
              </a:solidFill>
            </a:endParaRPr>
          </a:p>
          <a:p>
            <a:pPr indent="0" lvl="0" marL="0" rtl="0" algn="l">
              <a:spcBef>
                <a:spcPts val="0"/>
              </a:spcBef>
              <a:spcAft>
                <a:spcPts val="0"/>
              </a:spcAft>
              <a:buNone/>
            </a:pPr>
            <a:r>
              <a:rPr lang="en-US" sz="1800">
                <a:solidFill>
                  <a:srgbClr val="000000"/>
                </a:solidFill>
              </a:rPr>
              <a:t>	</a:t>
            </a:r>
            <a:r>
              <a:rPr b="0" lang="en-US" sz="1800">
                <a:solidFill>
                  <a:srgbClr val="000000"/>
                </a:solidFill>
              </a:rPr>
              <a:t>- may have moved repeatedly </a:t>
            </a:r>
            <a:endParaRPr b="0" sz="1800">
              <a:solidFill>
                <a:srgbClr val="000000"/>
              </a:solidFill>
            </a:endParaRPr>
          </a:p>
          <a:p>
            <a:pPr indent="457200" lvl="0" marL="0" rtl="0" algn="l">
              <a:spcBef>
                <a:spcPts val="0"/>
              </a:spcBef>
              <a:spcAft>
                <a:spcPts val="0"/>
              </a:spcAft>
              <a:buNone/>
            </a:pPr>
            <a:r>
              <a:rPr b="0" lang="en-US" sz="1800">
                <a:solidFill>
                  <a:srgbClr val="000000"/>
                </a:solidFill>
              </a:rPr>
              <a:t>- in and out of correctional facilities so may have lost these documents</a:t>
            </a:r>
            <a:endParaRPr b="0" sz="1800">
              <a:solidFill>
                <a:srgbClr val="000000"/>
              </a:solidFill>
            </a:endParaRPr>
          </a:p>
          <a:p>
            <a:pPr indent="457200" lvl="0" marL="0" rtl="0" algn="l">
              <a:spcBef>
                <a:spcPts val="0"/>
              </a:spcBef>
              <a:spcAft>
                <a:spcPts val="0"/>
              </a:spcAft>
              <a:buNone/>
            </a:pPr>
            <a:r>
              <a:t/>
            </a:r>
            <a:endParaRPr b="0" sz="1800">
              <a:solidFill>
                <a:srgbClr val="000000"/>
              </a:solidFill>
            </a:endParaRPr>
          </a:p>
          <a:p>
            <a:pPr indent="0" lvl="0" marL="0" rtl="0" algn="l">
              <a:spcBef>
                <a:spcPts val="0"/>
              </a:spcBef>
              <a:spcAft>
                <a:spcPts val="0"/>
              </a:spcAft>
              <a:buNone/>
            </a:pPr>
            <a:r>
              <a:rPr b="0" lang="en-US" sz="1800">
                <a:solidFill>
                  <a:srgbClr val="000000"/>
                </a:solidFill>
              </a:rPr>
              <a:t>	</a:t>
            </a:r>
            <a:endParaRPr b="0" sz="1800">
              <a:solidFill>
                <a:srgbClr val="000000"/>
              </a:solidFill>
            </a:endParaRPr>
          </a:p>
          <a:p>
            <a:pPr indent="0" lvl="0" marL="0" rtl="0" algn="l">
              <a:spcBef>
                <a:spcPts val="0"/>
              </a:spcBef>
              <a:spcAft>
                <a:spcPts val="0"/>
              </a:spcAft>
              <a:buClr>
                <a:srgbClr val="8E918F"/>
              </a:buClr>
              <a:buSzPts val="3200"/>
              <a:buNone/>
            </a:pPr>
            <a:r>
              <a:t/>
            </a:r>
            <a:endParaRPr b="0" sz="1800">
              <a:solidFill>
                <a:srgbClr val="000000"/>
              </a:solidFill>
            </a:endParaRPr>
          </a:p>
          <a:p>
            <a:pPr indent="0" lvl="0" marL="0" rtl="0" algn="l">
              <a:spcBef>
                <a:spcPts val="0"/>
              </a:spcBef>
              <a:spcAft>
                <a:spcPts val="0"/>
              </a:spcAft>
              <a:buClr>
                <a:srgbClr val="8E918F"/>
              </a:buClr>
              <a:buSzPts val="3200"/>
              <a:buNone/>
            </a:pPr>
            <a:r>
              <a:t/>
            </a:r>
            <a:endParaRPr b="0" sz="1800">
              <a:solidFill>
                <a:srgbClr val="000000"/>
              </a:solidFill>
            </a:endParaRPr>
          </a:p>
          <a:p>
            <a:pPr indent="0" lvl="0" marL="0" rtl="0" algn="l">
              <a:spcBef>
                <a:spcPts val="0"/>
              </a:spcBef>
              <a:spcAft>
                <a:spcPts val="0"/>
              </a:spcAft>
              <a:buClr>
                <a:srgbClr val="8E918F"/>
              </a:buClr>
              <a:buSzPts val="3200"/>
              <a:buNone/>
            </a:pPr>
            <a:r>
              <a:t/>
            </a:r>
            <a:endParaRPr b="0" sz="18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7"/>
          <p:cNvSpPr txBox="1"/>
          <p:nvPr>
            <p:ph type="ctrTitle"/>
          </p:nvPr>
        </p:nvSpPr>
        <p:spPr>
          <a:xfrm>
            <a:off x="2938" y="120753"/>
            <a:ext cx="12196500" cy="1295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176C6D"/>
              </a:buClr>
              <a:buSzPts val="3600"/>
              <a:buFont typeface="Arial"/>
              <a:buNone/>
            </a:pPr>
            <a:r>
              <a:rPr lang="en-US" u="sng"/>
              <a:t>External barriers</a:t>
            </a:r>
            <a:endParaRPr u="sng"/>
          </a:p>
          <a:p>
            <a:pPr indent="0" lvl="0" marL="0" rtl="0" algn="l">
              <a:spcBef>
                <a:spcPts val="0"/>
              </a:spcBef>
              <a:spcAft>
                <a:spcPts val="0"/>
              </a:spcAft>
              <a:buClr>
                <a:srgbClr val="176C6D"/>
              </a:buClr>
              <a:buSzPts val="3600"/>
              <a:buFont typeface="Arial"/>
              <a:buNone/>
            </a:pPr>
            <a:r>
              <a:t/>
            </a:r>
            <a:endParaRPr/>
          </a:p>
        </p:txBody>
      </p:sp>
      <p:sp>
        <p:nvSpPr>
          <p:cNvPr id="119" name="Google Shape;119;p17"/>
          <p:cNvSpPr txBox="1"/>
          <p:nvPr>
            <p:ph idx="1" type="subTitle"/>
          </p:nvPr>
        </p:nvSpPr>
        <p:spPr>
          <a:xfrm>
            <a:off x="5100" y="878204"/>
            <a:ext cx="12181800" cy="5903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8E918F"/>
              </a:buClr>
              <a:buSzPts val="3200"/>
              <a:buNone/>
            </a:pPr>
            <a:r>
              <a:t/>
            </a:r>
            <a:endParaRPr sz="1800">
              <a:solidFill>
                <a:srgbClr val="000000"/>
              </a:solidFill>
            </a:endParaRPr>
          </a:p>
          <a:p>
            <a:pPr indent="0" lvl="0" marL="0" rtl="0" algn="l">
              <a:spcBef>
                <a:spcPts val="0"/>
              </a:spcBef>
              <a:spcAft>
                <a:spcPts val="0"/>
              </a:spcAft>
              <a:buClr>
                <a:srgbClr val="8E918F"/>
              </a:buClr>
              <a:buSzPts val="3200"/>
              <a:buNone/>
            </a:pPr>
            <a:r>
              <a:t/>
            </a:r>
            <a:endParaRPr sz="1800">
              <a:solidFill>
                <a:srgbClr val="000000"/>
              </a:solidFill>
            </a:endParaRPr>
          </a:p>
          <a:p>
            <a:pPr indent="0" lvl="0" marL="0" rtl="0" algn="l">
              <a:spcBef>
                <a:spcPts val="0"/>
              </a:spcBef>
              <a:spcAft>
                <a:spcPts val="0"/>
              </a:spcAft>
              <a:buClr>
                <a:srgbClr val="8E918F"/>
              </a:buClr>
              <a:buSzPts val="3200"/>
              <a:buNone/>
            </a:pPr>
            <a:r>
              <a:t/>
            </a:r>
            <a:endParaRPr sz="1800">
              <a:solidFill>
                <a:srgbClr val="000000"/>
              </a:solidFill>
            </a:endParaRPr>
          </a:p>
          <a:p>
            <a:pPr indent="0" lvl="0" marL="0" rtl="0" algn="l">
              <a:spcBef>
                <a:spcPts val="0"/>
              </a:spcBef>
              <a:spcAft>
                <a:spcPts val="0"/>
              </a:spcAft>
              <a:buClr>
                <a:srgbClr val="000000"/>
              </a:buClr>
              <a:buSzPts val="1100"/>
              <a:buFont typeface="Arial"/>
              <a:buNone/>
            </a:pPr>
            <a:r>
              <a:rPr b="0" lang="en-US" sz="1800">
                <a:solidFill>
                  <a:srgbClr val="000000"/>
                </a:solidFill>
              </a:rPr>
              <a:t>- </a:t>
            </a:r>
            <a:r>
              <a:rPr lang="en-US" sz="1800">
                <a:solidFill>
                  <a:srgbClr val="000000"/>
                </a:solidFill>
              </a:rPr>
              <a:t>Criminal history</a:t>
            </a:r>
            <a:endParaRPr sz="1800">
              <a:solidFill>
                <a:srgbClr val="000000"/>
              </a:solidFill>
            </a:endParaRPr>
          </a:p>
          <a:p>
            <a:pPr indent="0" lvl="0" marL="0" rtl="0" algn="l">
              <a:spcBef>
                <a:spcPts val="0"/>
              </a:spcBef>
              <a:spcAft>
                <a:spcPts val="0"/>
              </a:spcAft>
              <a:buClr>
                <a:srgbClr val="000000"/>
              </a:buClr>
              <a:buSzPts val="1100"/>
              <a:buFont typeface="Arial"/>
              <a:buNone/>
            </a:pPr>
            <a:r>
              <a:rPr lang="en-US" sz="1800">
                <a:solidFill>
                  <a:srgbClr val="000000"/>
                </a:solidFill>
              </a:rPr>
              <a:t>	</a:t>
            </a:r>
            <a:r>
              <a:rPr b="0" lang="en-US" sz="1800">
                <a:solidFill>
                  <a:srgbClr val="000000"/>
                </a:solidFill>
              </a:rPr>
              <a:t>- limitations on jobs they can obtain (sex offenders have employment restrictions and registry requirements)</a:t>
            </a:r>
            <a:endParaRPr b="0" sz="1800">
              <a:solidFill>
                <a:srgbClr val="000000"/>
              </a:solidFill>
            </a:endParaRPr>
          </a:p>
          <a:p>
            <a:pPr indent="0" lvl="0" marL="0" rtl="0" algn="l">
              <a:spcBef>
                <a:spcPts val="0"/>
              </a:spcBef>
              <a:spcAft>
                <a:spcPts val="0"/>
              </a:spcAft>
              <a:buClr>
                <a:srgbClr val="000000"/>
              </a:buClr>
              <a:buSzPts val="1100"/>
              <a:buFont typeface="Arial"/>
              <a:buNone/>
            </a:pPr>
            <a:r>
              <a:rPr b="0" lang="en-US" sz="1800">
                <a:solidFill>
                  <a:srgbClr val="000000"/>
                </a:solidFill>
              </a:rPr>
              <a:t>	- violent offenses such as murder, robbery, vehicular homicide, possession of a firearm, child endangerment</a:t>
            </a:r>
            <a:endParaRPr b="0" sz="1800">
              <a:solidFill>
                <a:srgbClr val="000000"/>
              </a:solidFill>
            </a:endParaRPr>
          </a:p>
          <a:p>
            <a:pPr indent="0" lvl="0" marL="0" rtl="0" algn="l">
              <a:spcBef>
                <a:spcPts val="0"/>
              </a:spcBef>
              <a:spcAft>
                <a:spcPts val="0"/>
              </a:spcAft>
              <a:buClr>
                <a:srgbClr val="000000"/>
              </a:buClr>
              <a:buSzPts val="1100"/>
              <a:buFont typeface="Arial"/>
              <a:buNone/>
            </a:pPr>
            <a:r>
              <a:rPr b="0" lang="en-US" sz="1800">
                <a:solidFill>
                  <a:srgbClr val="000000"/>
                </a:solidFill>
              </a:rPr>
              <a:t>	- employer attitudes about hiring someone with a criminal history</a:t>
            </a:r>
            <a:endParaRPr b="0" sz="1800">
              <a:solidFill>
                <a:srgbClr val="000000"/>
              </a:solidFill>
            </a:endParaRPr>
          </a:p>
          <a:p>
            <a:pPr indent="0" lvl="0" marL="0" rtl="0" algn="l">
              <a:spcBef>
                <a:spcPts val="0"/>
              </a:spcBef>
              <a:spcAft>
                <a:spcPts val="0"/>
              </a:spcAft>
              <a:buNone/>
            </a:pPr>
            <a:r>
              <a:t/>
            </a:r>
            <a:endParaRPr sz="1800">
              <a:solidFill>
                <a:srgbClr val="000000"/>
              </a:solidFill>
            </a:endParaRPr>
          </a:p>
          <a:p>
            <a:pPr indent="0" lvl="0" marL="0" rtl="0" algn="l">
              <a:spcBef>
                <a:spcPts val="0"/>
              </a:spcBef>
              <a:spcAft>
                <a:spcPts val="0"/>
              </a:spcAft>
              <a:buNone/>
            </a:pPr>
            <a:r>
              <a:rPr lang="en-US" sz="1800">
                <a:solidFill>
                  <a:srgbClr val="000000"/>
                </a:solidFill>
              </a:rPr>
              <a:t>- Clothing for job interview</a:t>
            </a:r>
            <a:endParaRPr sz="1800">
              <a:solidFill>
                <a:srgbClr val="000000"/>
              </a:solidFill>
            </a:endParaRPr>
          </a:p>
          <a:p>
            <a:pPr indent="457200" lvl="0" marL="0" rtl="0" algn="l">
              <a:spcBef>
                <a:spcPts val="0"/>
              </a:spcBef>
              <a:spcAft>
                <a:spcPts val="0"/>
              </a:spcAft>
              <a:buClr>
                <a:srgbClr val="8E918F"/>
              </a:buClr>
              <a:buSzPts val="3200"/>
              <a:buNone/>
            </a:pPr>
            <a:r>
              <a:rPr b="0" lang="en-US" sz="1800">
                <a:solidFill>
                  <a:srgbClr val="000000"/>
                </a:solidFill>
              </a:rPr>
              <a:t>- clothes may no longer fit</a:t>
            </a:r>
            <a:endParaRPr b="0" sz="1800">
              <a:solidFill>
                <a:srgbClr val="000000"/>
              </a:solidFill>
            </a:endParaRPr>
          </a:p>
          <a:p>
            <a:pPr indent="457200" lvl="0" marL="0" rtl="0" algn="l">
              <a:spcBef>
                <a:spcPts val="0"/>
              </a:spcBef>
              <a:spcAft>
                <a:spcPts val="0"/>
              </a:spcAft>
              <a:buClr>
                <a:srgbClr val="8E918F"/>
              </a:buClr>
              <a:buSzPts val="3200"/>
              <a:buNone/>
            </a:pPr>
            <a:r>
              <a:rPr b="0" lang="en-US" sz="1800">
                <a:solidFill>
                  <a:srgbClr val="000000"/>
                </a:solidFill>
              </a:rPr>
              <a:t>- perhaps they don’t possess any clothing once released due to various reasons</a:t>
            </a:r>
            <a:endParaRPr b="0" sz="1800">
              <a:solidFill>
                <a:srgbClr val="000000"/>
              </a:solidFill>
            </a:endParaRPr>
          </a:p>
          <a:p>
            <a:pPr indent="0" lvl="0" marL="0" rtl="0" algn="l">
              <a:spcBef>
                <a:spcPts val="0"/>
              </a:spcBef>
              <a:spcAft>
                <a:spcPts val="0"/>
              </a:spcAft>
              <a:buClr>
                <a:srgbClr val="8E918F"/>
              </a:buClr>
              <a:buSzPts val="3200"/>
              <a:buNone/>
            </a:pPr>
            <a:r>
              <a:t/>
            </a:r>
            <a:endParaRPr b="0" sz="1800">
              <a:solidFill>
                <a:srgbClr val="000000"/>
              </a:solidFill>
            </a:endParaRPr>
          </a:p>
          <a:p>
            <a:pPr indent="0" lvl="0" marL="0" rtl="0" algn="l">
              <a:spcBef>
                <a:spcPts val="0"/>
              </a:spcBef>
              <a:spcAft>
                <a:spcPts val="0"/>
              </a:spcAft>
              <a:buClr>
                <a:srgbClr val="8E918F"/>
              </a:buClr>
              <a:buSzPts val="3200"/>
              <a:buNone/>
            </a:pPr>
            <a:r>
              <a:rPr b="0" lang="en-US" sz="1800">
                <a:solidFill>
                  <a:srgbClr val="000000"/>
                </a:solidFill>
              </a:rPr>
              <a:t>- </a:t>
            </a:r>
            <a:r>
              <a:rPr lang="en-US" sz="1800">
                <a:solidFill>
                  <a:srgbClr val="000000"/>
                </a:solidFill>
              </a:rPr>
              <a:t>Financial obligations</a:t>
            </a:r>
            <a:endParaRPr sz="1800">
              <a:solidFill>
                <a:srgbClr val="000000"/>
              </a:solidFill>
            </a:endParaRPr>
          </a:p>
          <a:p>
            <a:pPr indent="0" lvl="0" marL="0" rtl="0" algn="l">
              <a:spcBef>
                <a:spcPts val="0"/>
              </a:spcBef>
              <a:spcAft>
                <a:spcPts val="0"/>
              </a:spcAft>
              <a:buClr>
                <a:srgbClr val="8E918F"/>
              </a:buClr>
              <a:buSzPts val="3200"/>
              <a:buNone/>
            </a:pPr>
            <a:r>
              <a:rPr b="0" lang="en-US" sz="1800">
                <a:solidFill>
                  <a:srgbClr val="000000"/>
                </a:solidFill>
              </a:rPr>
              <a:t>	- immediately owe $300 for supervision fee, up to $1500 if they are a sex offender in need of treatment services</a:t>
            </a:r>
            <a:endParaRPr b="0" sz="1800">
              <a:solidFill>
                <a:srgbClr val="000000"/>
              </a:solidFill>
            </a:endParaRPr>
          </a:p>
          <a:p>
            <a:pPr indent="457200" lvl="0" marL="0" rtl="0" algn="l">
              <a:spcBef>
                <a:spcPts val="0"/>
              </a:spcBef>
              <a:spcAft>
                <a:spcPts val="0"/>
              </a:spcAft>
              <a:buClr>
                <a:srgbClr val="8E918F"/>
              </a:buClr>
              <a:buSzPts val="3200"/>
              <a:buNone/>
            </a:pPr>
            <a:r>
              <a:rPr b="0" lang="en-US" sz="1800">
                <a:solidFill>
                  <a:srgbClr val="000000"/>
                </a:solidFill>
              </a:rPr>
              <a:t>- required to pay restitution of their criminal offense</a:t>
            </a:r>
            <a:endParaRPr b="0" sz="1800">
              <a:solidFill>
                <a:srgbClr val="000000"/>
              </a:solidFill>
            </a:endParaRPr>
          </a:p>
          <a:p>
            <a:pPr indent="457200" lvl="0" marL="0" rtl="0" algn="l">
              <a:spcBef>
                <a:spcPts val="0"/>
              </a:spcBef>
              <a:spcAft>
                <a:spcPts val="0"/>
              </a:spcAft>
              <a:buClr>
                <a:srgbClr val="8E918F"/>
              </a:buClr>
              <a:buSzPts val="3200"/>
              <a:buNone/>
            </a:pPr>
            <a:r>
              <a:rPr b="0" lang="en-US" sz="1800">
                <a:solidFill>
                  <a:srgbClr val="000000"/>
                </a:solidFill>
              </a:rPr>
              <a:t>- if in a work release facility they must pay $400-$500 a month rent</a:t>
            </a:r>
            <a:endParaRPr b="0" sz="1800">
              <a:solidFill>
                <a:srgbClr val="000000"/>
              </a:solidFill>
            </a:endParaRPr>
          </a:p>
          <a:p>
            <a:pPr indent="457200" lvl="0" marL="0" rtl="0" algn="l">
              <a:spcBef>
                <a:spcPts val="0"/>
              </a:spcBef>
              <a:spcAft>
                <a:spcPts val="0"/>
              </a:spcAft>
              <a:buClr>
                <a:srgbClr val="8E918F"/>
              </a:buClr>
              <a:buSzPts val="3200"/>
              <a:buNone/>
            </a:pPr>
            <a:r>
              <a:rPr b="0" lang="en-US" sz="1800">
                <a:solidFill>
                  <a:srgbClr val="000000"/>
                </a:solidFill>
              </a:rPr>
              <a:t>- child support builds up while incarcerated unless modified</a:t>
            </a:r>
            <a:endParaRPr b="0" sz="1800">
              <a:solidFill>
                <a:srgbClr val="000000"/>
              </a:solidFill>
            </a:endParaRPr>
          </a:p>
          <a:p>
            <a:pPr indent="457200" lvl="0" marL="0" rtl="0" algn="l">
              <a:spcBef>
                <a:spcPts val="0"/>
              </a:spcBef>
              <a:spcAft>
                <a:spcPts val="0"/>
              </a:spcAft>
              <a:buClr>
                <a:srgbClr val="8E918F"/>
              </a:buClr>
              <a:buSzPts val="3200"/>
              <a:buNone/>
            </a:pPr>
            <a:r>
              <a:rPr b="0" lang="en-US" sz="1800">
                <a:solidFill>
                  <a:srgbClr val="000000"/>
                </a:solidFill>
              </a:rPr>
              <a:t>- private pay for additional treatment services due to lag in medicaid approval or employer insurance to kick in </a:t>
            </a:r>
            <a:endParaRPr b="0" sz="1800">
              <a:solidFill>
                <a:srgbClr val="000000"/>
              </a:solidFill>
            </a:endParaRPr>
          </a:p>
          <a:p>
            <a:pPr indent="457200" lvl="0" marL="0" rtl="0" algn="l">
              <a:spcBef>
                <a:spcPts val="0"/>
              </a:spcBef>
              <a:spcAft>
                <a:spcPts val="0"/>
              </a:spcAft>
              <a:buClr>
                <a:srgbClr val="8E918F"/>
              </a:buClr>
              <a:buSzPts val="3200"/>
              <a:buNone/>
            </a:pPr>
            <a:r>
              <a:t/>
            </a:r>
            <a:endParaRPr b="0" sz="1800">
              <a:solidFill>
                <a:srgbClr val="000000"/>
              </a:solidFill>
            </a:endParaRPr>
          </a:p>
          <a:p>
            <a:pPr indent="0" lvl="0" marL="0" rtl="0" algn="l">
              <a:spcBef>
                <a:spcPts val="0"/>
              </a:spcBef>
              <a:spcAft>
                <a:spcPts val="0"/>
              </a:spcAft>
              <a:buNone/>
            </a:pPr>
            <a:r>
              <a:t/>
            </a:r>
            <a:endParaRPr b="0" sz="1800">
              <a:solidFill>
                <a:srgbClr val="000000"/>
              </a:solidFill>
            </a:endParaRPr>
          </a:p>
          <a:p>
            <a:pPr indent="0" lvl="0" marL="0" rtl="0" algn="l">
              <a:spcBef>
                <a:spcPts val="0"/>
              </a:spcBef>
              <a:spcAft>
                <a:spcPts val="0"/>
              </a:spcAft>
              <a:buNone/>
            </a:pPr>
            <a:r>
              <a:rPr b="0" lang="en-US" sz="1800">
                <a:solidFill>
                  <a:srgbClr val="000000"/>
                </a:solidFill>
              </a:rPr>
              <a:t>	</a:t>
            </a:r>
            <a:endParaRPr b="0" sz="1800">
              <a:solidFill>
                <a:srgbClr val="000000"/>
              </a:solidFill>
            </a:endParaRPr>
          </a:p>
          <a:p>
            <a:pPr indent="0" lvl="0" marL="0" rtl="0" algn="l">
              <a:spcBef>
                <a:spcPts val="0"/>
              </a:spcBef>
              <a:spcAft>
                <a:spcPts val="0"/>
              </a:spcAft>
              <a:buClr>
                <a:srgbClr val="8E918F"/>
              </a:buClr>
              <a:buSzPts val="3200"/>
              <a:buNone/>
            </a:pPr>
            <a:r>
              <a:t/>
            </a:r>
            <a:endParaRPr b="0" sz="1800">
              <a:solidFill>
                <a:srgbClr val="000000"/>
              </a:solidFill>
            </a:endParaRPr>
          </a:p>
          <a:p>
            <a:pPr indent="0" lvl="0" marL="0" rtl="0" algn="l">
              <a:spcBef>
                <a:spcPts val="0"/>
              </a:spcBef>
              <a:spcAft>
                <a:spcPts val="0"/>
              </a:spcAft>
              <a:buClr>
                <a:srgbClr val="8E918F"/>
              </a:buClr>
              <a:buSzPts val="3200"/>
              <a:buNone/>
            </a:pPr>
            <a:r>
              <a:t/>
            </a:r>
            <a:endParaRPr b="0" sz="1800">
              <a:solidFill>
                <a:srgbClr val="000000"/>
              </a:solidFill>
            </a:endParaRPr>
          </a:p>
          <a:p>
            <a:pPr indent="0" lvl="0" marL="0" rtl="0" algn="l">
              <a:spcBef>
                <a:spcPts val="0"/>
              </a:spcBef>
              <a:spcAft>
                <a:spcPts val="0"/>
              </a:spcAft>
              <a:buClr>
                <a:srgbClr val="8E918F"/>
              </a:buClr>
              <a:buSzPts val="3200"/>
              <a:buNone/>
            </a:pPr>
            <a:r>
              <a:t/>
            </a:r>
            <a:endParaRPr b="0" sz="18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wa Workforce Development">
  <a:themeElements>
    <a:clrScheme name="Iowa Workforce Development">
      <a:dk1>
        <a:srgbClr val="39413D"/>
      </a:dk1>
      <a:lt1>
        <a:srgbClr val="FFFFFF"/>
      </a:lt1>
      <a:dk2>
        <a:srgbClr val="39413D"/>
      </a:dk2>
      <a:lt2>
        <a:srgbClr val="5F6863"/>
      </a:lt2>
      <a:accent1>
        <a:srgbClr val="00808D"/>
      </a:accent1>
      <a:accent2>
        <a:srgbClr val="B94630"/>
      </a:accent2>
      <a:accent3>
        <a:srgbClr val="4E7D4B"/>
      </a:accent3>
      <a:accent4>
        <a:srgbClr val="004156"/>
      </a:accent4>
      <a:accent5>
        <a:srgbClr val="00808D"/>
      </a:accent5>
      <a:accent6>
        <a:srgbClr val="5F686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