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958"/>
    <a:srgbClr val="AFABAB"/>
    <a:srgbClr val="176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7" d="100"/>
          <a:sy n="77" d="100"/>
        </p:scale>
        <p:origin x="-342"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6510" y="299459"/>
            <a:ext cx="2243315" cy="194756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921525" cy="6858000"/>
          </a:xfrm>
          <a:prstGeom prst="rect">
            <a:avLst/>
          </a:prstGeom>
        </p:spPr>
      </p:pic>
    </p:spTree>
    <p:extLst>
      <p:ext uri="{BB962C8B-B14F-4D97-AF65-F5344CB8AC3E}">
        <p14:creationId xmlns:p14="http://schemas.microsoft.com/office/powerpoint/2010/main" val="8580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9/14/2018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317215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26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82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3"/>
          <p:cNvSpPr/>
          <p:nvPr userDrawn="1"/>
        </p:nvSpPr>
        <p:spPr>
          <a:xfrm flipH="1">
            <a:off x="0"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0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70249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85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3"/>
          <p:cNvSpPr/>
          <p:nvPr userDrawn="1"/>
        </p:nvSpPr>
        <p:spPr>
          <a:xfrm>
            <a:off x="2389518"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2" cy="6857999"/>
          </a:xfrm>
          <a:prstGeom prst="rect">
            <a:avLst/>
          </a:prstGeom>
        </p:spPr>
      </p:pic>
    </p:spTree>
    <p:extLst>
      <p:ext uri="{BB962C8B-B14F-4D97-AF65-F5344CB8AC3E}">
        <p14:creationId xmlns:p14="http://schemas.microsoft.com/office/powerpoint/2010/main" val="117302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9/14/2018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365240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9/14/2018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428276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49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6510" y="299459"/>
            <a:ext cx="2243315" cy="1947569"/>
          </a:xfrm>
          <a:prstGeom prst="rect">
            <a:avLst/>
          </a:prstGeom>
        </p:spPr>
      </p:pic>
      <p:sp>
        <p:nvSpPr>
          <p:cNvPr id="7" name="Subtitle 2"/>
          <p:cNvSpPr>
            <a:spLocks noGrp="1"/>
          </p:cNvSpPr>
          <p:nvPr>
            <p:ph type="subTitle" idx="4294967295"/>
          </p:nvPr>
        </p:nvSpPr>
        <p:spPr>
          <a:xfrm>
            <a:off x="4000441" y="4249480"/>
            <a:ext cx="7429559" cy="1340436"/>
          </a:xfrm>
          <a:prstGeom prst="rect">
            <a:avLst/>
          </a:prstGeom>
        </p:spPr>
        <p:txBody>
          <a:bodyPr>
            <a:noAutofit/>
          </a:bodyPr>
          <a:lstStyle/>
          <a:p>
            <a:pPr marL="0" indent="0" algn="l">
              <a:spcBef>
                <a:spcPts val="600"/>
              </a:spcBef>
              <a:buNone/>
            </a:pPr>
            <a:r>
              <a:rPr lang="en-US" sz="1600" dirty="0" smtClean="0">
                <a:solidFill>
                  <a:srgbClr val="39413D"/>
                </a:solidFill>
                <a:latin typeface="Arial" panose="020B0604020202020204" pitchFamily="34" charset="0"/>
                <a:ea typeface="Open Sans" panose="020B0606030504020204" pitchFamily="34" charset="0"/>
                <a:cs typeface="Arial" panose="020B0604020202020204" pitchFamily="34" charset="0"/>
              </a:rPr>
              <a:t>Month Date, Year</a:t>
            </a:r>
          </a:p>
          <a:p>
            <a:pPr marL="0" indent="0" algn="l">
              <a:spcBef>
                <a:spcPts val="600"/>
              </a:spcBef>
              <a:buNone/>
            </a:pPr>
            <a:r>
              <a:rPr lang="en-US" sz="3200" cap="all" dirty="0" smtClean="0">
                <a:solidFill>
                  <a:srgbClr val="39413D"/>
                </a:solidFill>
                <a:latin typeface="Arial" panose="020B0604020202020204" pitchFamily="34" charset="0"/>
                <a:ea typeface="Open Sans" panose="020B0606030504020204" pitchFamily="34" charset="0"/>
                <a:cs typeface="Arial" panose="020B0604020202020204" pitchFamily="34" charset="0"/>
              </a:rPr>
              <a:t>Disability Access </a:t>
            </a:r>
            <a:r>
              <a:rPr lang="en-US" sz="3200" b="1" cap="all" dirty="0" smtClean="0">
                <a:solidFill>
                  <a:srgbClr val="015958"/>
                </a:solidFill>
                <a:latin typeface="Arial" panose="020B0604020202020204" pitchFamily="34" charset="0"/>
                <a:ea typeface="Open Sans" panose="020B0606030504020204" pitchFamily="34" charset="0"/>
                <a:cs typeface="Arial" panose="020B0604020202020204" pitchFamily="34" charset="0"/>
              </a:rPr>
              <a:t>Committee</a:t>
            </a:r>
          </a:p>
          <a:p>
            <a:pPr marL="0" indent="0" algn="l">
              <a:spcBef>
                <a:spcPts val="600"/>
              </a:spcBef>
              <a:buNone/>
            </a:pPr>
            <a:r>
              <a:rPr lang="en-US" sz="2000" dirty="0" smtClean="0">
                <a:solidFill>
                  <a:srgbClr val="176C6D"/>
                </a:solidFill>
                <a:latin typeface="Arial" panose="020B0604020202020204" pitchFamily="34" charset="0"/>
                <a:ea typeface="Open Sans" panose="020B0606030504020204" pitchFamily="34" charset="0"/>
                <a:cs typeface="Arial" panose="020B0604020202020204" pitchFamily="34" charset="0"/>
              </a:rPr>
              <a:t>Diane Hernandez</a:t>
            </a:r>
            <a:r>
              <a:rPr lang="en-US" sz="2000" dirty="0" smtClean="0">
                <a:solidFill>
                  <a:srgbClr val="176C6D"/>
                </a:solidFill>
                <a:latin typeface="Arial" panose="020B0604020202020204" pitchFamily="34" charset="0"/>
                <a:ea typeface="Open Sans" panose="020B0606030504020204" pitchFamily="34" charset="0"/>
                <a:cs typeface="Arial" panose="020B0604020202020204" pitchFamily="34" charset="0"/>
              </a:rPr>
              <a:t>, Disability Resource Coordinator</a:t>
            </a:r>
            <a:endParaRPr lang="en-US" sz="2000" dirty="0">
              <a:solidFill>
                <a:srgbClr val="176C6D"/>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38971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5048" y="729048"/>
            <a:ext cx="7120860" cy="707886"/>
          </a:xfrm>
          <a:prstGeom prst="rect">
            <a:avLst/>
          </a:prstGeom>
          <a:noFill/>
        </p:spPr>
        <p:txBody>
          <a:bodyPr wrap="none" rtlCol="0">
            <a:spAutoFit/>
          </a:bodyPr>
          <a:lstStyle/>
          <a:p>
            <a:r>
              <a:rPr lang="en-US" sz="4000" b="1" dirty="0">
                <a:solidFill>
                  <a:srgbClr val="000090"/>
                </a:solidFill>
                <a:effectLst>
                  <a:outerShdw blurRad="38100" dist="38100" dir="2700000" algn="tl">
                    <a:srgbClr val="000000">
                      <a:alpha val="43137"/>
                    </a:srgbClr>
                  </a:outerShdw>
                </a:effectLst>
                <a:latin typeface="Arial" pitchFamily="34" charset="0"/>
                <a:ea typeface="+mj-ea"/>
                <a:cs typeface="Arial" pitchFamily="34" charset="0"/>
              </a:rPr>
              <a:t>Step </a:t>
            </a:r>
            <a:r>
              <a:rPr lang="en-US" sz="4000" b="1" dirty="0" smtClean="0">
                <a:solidFill>
                  <a:srgbClr val="000090"/>
                </a:solidFill>
                <a:effectLst>
                  <a:outerShdw blurRad="38100" dist="38100" dir="2700000" algn="tl">
                    <a:srgbClr val="000000">
                      <a:alpha val="43137"/>
                    </a:srgbClr>
                  </a:outerShdw>
                </a:effectLst>
                <a:latin typeface="Arial" pitchFamily="34" charset="0"/>
                <a:ea typeface="+mj-ea"/>
                <a:cs typeface="Arial" pitchFamily="34" charset="0"/>
              </a:rPr>
              <a:t>7 </a:t>
            </a:r>
            <a:r>
              <a:rPr lang="en-US" sz="4000" b="1" dirty="0">
                <a:solidFill>
                  <a:srgbClr val="000090"/>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a:solidFill>
                  <a:srgbClr val="000090"/>
                </a:solidFill>
                <a:effectLst>
                  <a:outerShdw blurRad="38100" dist="38100" dir="2700000" algn="tl">
                    <a:srgbClr val="000000">
                      <a:alpha val="43137"/>
                    </a:srgbClr>
                  </a:outerShdw>
                </a:effectLst>
                <a:latin typeface="Arial" pitchFamily="34" charset="0"/>
                <a:ea typeface="+mj-ea"/>
                <a:cs typeface="Arial" pitchFamily="34" charset="0"/>
              </a:rPr>
              <a:t>Mock Job Fair/Rehearsal</a:t>
            </a:r>
            <a:endParaRPr lang="en-US" dirty="0"/>
          </a:p>
        </p:txBody>
      </p:sp>
      <p:sp>
        <p:nvSpPr>
          <p:cNvPr id="3" name="TextBox 2"/>
          <p:cNvSpPr txBox="1"/>
          <p:nvPr/>
        </p:nvSpPr>
        <p:spPr>
          <a:xfrm>
            <a:off x="2631988" y="1618735"/>
            <a:ext cx="8748584" cy="4154984"/>
          </a:xfrm>
          <a:prstGeom prst="rect">
            <a:avLst/>
          </a:prstGeom>
          <a:noFill/>
        </p:spPr>
        <p:txBody>
          <a:bodyPr wrap="square" rtlCol="0">
            <a:spAutoFit/>
          </a:bodyPr>
          <a:lstStyle/>
          <a:p>
            <a:pPr marL="285750" indent="-285750">
              <a:buFont typeface="Arial" pitchFamily="34" charset="0"/>
              <a:buChar char="•"/>
              <a:defRPr/>
            </a:pPr>
            <a:r>
              <a:rPr lang="en-US" sz="2400" dirty="0">
                <a:latin typeface="Arial" pitchFamily="34" charset="0"/>
                <a:cs typeface="Arial" panose="020B0604020202020204" pitchFamily="34" charset="0"/>
              </a:rPr>
              <a:t>Before mock job fair measure out space and make sure there is a good flow for tables.</a:t>
            </a:r>
          </a:p>
          <a:p>
            <a:pPr marL="285750" indent="-285750">
              <a:buFont typeface="Arial" pitchFamily="34" charset="0"/>
              <a:buChar char="•"/>
              <a:defRPr/>
            </a:pPr>
            <a:r>
              <a:rPr lang="en-US" sz="2400" dirty="0">
                <a:latin typeface="Arial" pitchFamily="34" charset="0"/>
                <a:cs typeface="Arial" panose="020B0604020202020204" pitchFamily="34" charset="0"/>
              </a:rPr>
              <a:t>Set up tables with colored tablecloths indicating sectors.</a:t>
            </a:r>
          </a:p>
          <a:p>
            <a:pPr marL="285750" indent="-285750">
              <a:buFont typeface="Arial" pitchFamily="34" charset="0"/>
              <a:buChar char="•"/>
              <a:defRPr/>
            </a:pPr>
            <a:r>
              <a:rPr lang="en-US" sz="2400" dirty="0">
                <a:latin typeface="Arial" pitchFamily="34" charset="0"/>
                <a:cs typeface="Arial" panose="020B0604020202020204" pitchFamily="34" charset="0"/>
              </a:rPr>
              <a:t>Create a handout for employers, explaining handouts.</a:t>
            </a:r>
          </a:p>
          <a:p>
            <a:pPr marL="285750" indent="-285750">
              <a:buFont typeface="Arial" pitchFamily="34" charset="0"/>
              <a:buChar char="•"/>
              <a:defRPr/>
            </a:pPr>
            <a:r>
              <a:rPr lang="en-US" sz="2400" dirty="0">
                <a:latin typeface="Arial" pitchFamily="34" charset="0"/>
                <a:cs typeface="Arial" panose="020B0604020202020204" pitchFamily="34" charset="0"/>
              </a:rPr>
              <a:t>Get agency and business partners to act as the “employers.”</a:t>
            </a:r>
          </a:p>
          <a:p>
            <a:pPr marL="285750" indent="-285750">
              <a:buFont typeface="Arial" pitchFamily="34" charset="0"/>
              <a:buChar char="•"/>
              <a:defRPr/>
            </a:pPr>
            <a:r>
              <a:rPr lang="en-US" sz="2400" dirty="0">
                <a:latin typeface="Arial" pitchFamily="34" charset="0"/>
                <a:cs typeface="Arial" panose="020B0604020202020204" pitchFamily="34" charset="0"/>
              </a:rPr>
              <a:t>Make sure job seekers know to arrive a minimum of one-hour before.</a:t>
            </a:r>
          </a:p>
          <a:p>
            <a:pPr marL="285750" indent="-285750">
              <a:buFont typeface="Arial" pitchFamily="34" charset="0"/>
              <a:buChar char="•"/>
              <a:defRPr/>
            </a:pPr>
            <a:r>
              <a:rPr lang="en-US" sz="2400" dirty="0">
                <a:latin typeface="Arial" pitchFamily="34" charset="0"/>
                <a:cs typeface="Arial" panose="020B0604020202020204" pitchFamily="34" charset="0"/>
              </a:rPr>
              <a:t>Think through EVERYTHING – parking, signage walking in.</a:t>
            </a:r>
          </a:p>
          <a:p>
            <a:pPr marL="285750" indent="-285750">
              <a:buFont typeface="Arial" pitchFamily="34" charset="0"/>
              <a:buChar char="•"/>
              <a:defRPr/>
            </a:pPr>
            <a:r>
              <a:rPr lang="en-US" sz="2400" dirty="0">
                <a:latin typeface="Arial" pitchFamily="34" charset="0"/>
                <a:cs typeface="Arial" panose="020B0604020202020204" pitchFamily="34" charset="0"/>
              </a:rPr>
              <a:t>This should be held approximately one week ahead (reminder to you to send out reminder notices to businesses about the actual job fair).</a:t>
            </a:r>
            <a:endParaRPr lang="en-US" sz="2400" dirty="0">
              <a:latin typeface="Arial" pitchFamily="34" charset="0"/>
              <a:cs typeface="Arial" panose="020B0604020202020204" pitchFamily="34" charset="0"/>
            </a:endParaRPr>
          </a:p>
        </p:txBody>
      </p:sp>
    </p:spTree>
    <p:extLst>
      <p:ext uri="{BB962C8B-B14F-4D97-AF65-F5344CB8AC3E}">
        <p14:creationId xmlns:p14="http://schemas.microsoft.com/office/powerpoint/2010/main" val="570598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546693" y="204788"/>
            <a:ext cx="8761413"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914400"/>
            <a:r>
              <a:rPr lang="en-US" altLang="en-US" sz="3600" b="1" i="1" dirty="0">
                <a:latin typeface="Castellar" pitchFamily="18" charset="0"/>
                <a:ea typeface="MS UI Gothic" pitchFamily="34" charset="-128"/>
                <a:cs typeface="Times New Roman" pitchFamily="18" charset="0"/>
              </a:rPr>
              <a:t>Reverse career fair showcases talent</a:t>
            </a:r>
            <a:endParaRPr lang="en-US" altLang="en-US" sz="800" dirty="0">
              <a:ea typeface="MS UI Gothic" pitchFamily="34" charset="-128"/>
              <a:cs typeface="Times New Roman" pitchFamily="18" charset="0"/>
            </a:endParaRPr>
          </a:p>
          <a:p>
            <a:pPr defTabSz="914400"/>
            <a:r>
              <a:rPr lang="en-US" altLang="en-US" sz="1400" dirty="0">
                <a:latin typeface="Segoe UI Light" pitchFamily="34" charset="0"/>
                <a:ea typeface="Calibri" pitchFamily="34" charset="0"/>
                <a:cs typeface="Segoe UI Light" pitchFamily="34" charset="0"/>
              </a:rPr>
              <a:t>Welcome to Iowa</a:t>
            </a:r>
            <a:r>
              <a:rPr lang="en-US" altLang="en-US" sz="1400" dirty="0">
                <a:ea typeface="Calibri" pitchFamily="34" charset="0"/>
                <a:cs typeface="Segoe UI Light" pitchFamily="34" charset="0"/>
              </a:rPr>
              <a:t>’</a:t>
            </a:r>
            <a:r>
              <a:rPr lang="en-US" altLang="en-US" sz="1400" dirty="0">
                <a:latin typeface="Segoe UI Light" pitchFamily="34" charset="0"/>
                <a:ea typeface="Calibri" pitchFamily="34" charset="0"/>
                <a:cs typeface="Segoe UI Light" pitchFamily="34" charset="0"/>
              </a:rPr>
              <a:t>s first reverse career fair!</a:t>
            </a:r>
            <a:endParaRPr lang="en-US" altLang="en-US" sz="800" dirty="0"/>
          </a:p>
          <a:p>
            <a:pPr defTabSz="914400"/>
            <a:r>
              <a:rPr lang="en-US" altLang="en-US" sz="1400" dirty="0">
                <a:latin typeface="Segoe UI Light" pitchFamily="34" charset="0"/>
              </a:rPr>
              <a:t>Our job candidates are separated by sectors to allow you the easiest access in finding talent to match your business </a:t>
            </a:r>
          </a:p>
          <a:p>
            <a:pPr defTabSz="914400"/>
            <a:r>
              <a:rPr lang="en-US" altLang="en-US" sz="1400" dirty="0">
                <a:latin typeface="Segoe UI Light" pitchFamily="34" charset="0"/>
              </a:rPr>
              <a:t>needs! Please feel free to stop by any booth to meet a candidate, but look for specific colored table clothes to identify a particular sector!  We appreciate your attendance- thank you!</a:t>
            </a:r>
            <a:endParaRPr lang="en-US" altLang="en-US" sz="800" dirty="0"/>
          </a:p>
          <a:p>
            <a:pPr defTabSz="914400"/>
            <a:endParaRPr lang="en-US" altLang="en-US" dirty="0">
              <a:latin typeface="Arial" charset="0"/>
            </a:endParaRPr>
          </a:p>
        </p:txBody>
      </p:sp>
      <p:grpSp>
        <p:nvGrpSpPr>
          <p:cNvPr id="3" name="Group 2"/>
          <p:cNvGrpSpPr/>
          <p:nvPr/>
        </p:nvGrpSpPr>
        <p:grpSpPr>
          <a:xfrm>
            <a:off x="2757830" y="2620963"/>
            <a:ext cx="8339137" cy="3965575"/>
            <a:chOff x="395288" y="2620963"/>
            <a:chExt cx="8339137" cy="3965575"/>
          </a:xfrm>
        </p:grpSpPr>
        <p:pic>
          <p:nvPicPr>
            <p:cNvPr id="4" name="Picture 5" descr="Orange exclama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75" y="2855913"/>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title="Green light bulb"/>
            <p:cNvPicPr>
              <a:picLocks noChangeAspect="1" noChangeArrowheads="1"/>
            </p:cNvPicPr>
            <p:nvPr/>
          </p:nvPicPr>
          <p:blipFill>
            <a:blip r:embed="rId3"/>
            <a:srcRect/>
            <a:stretch>
              <a:fillRect/>
            </a:stretch>
          </p:blipFill>
          <p:spPr bwMode="auto">
            <a:xfrm>
              <a:off x="3413125" y="2636838"/>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title="Yellow smiley face"/>
            <p:cNvPicPr>
              <a:picLocks noChangeAspect="1" noChangeArrowheads="1"/>
            </p:cNvPicPr>
            <p:nvPr/>
          </p:nvPicPr>
          <p:blipFill>
            <a:blip r:embed="rId4"/>
            <a:srcRect/>
            <a:stretch>
              <a:fillRect/>
            </a:stretch>
          </p:blipFill>
          <p:spPr bwMode="auto">
            <a:xfrm>
              <a:off x="6737350" y="2620963"/>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title="red cross"/>
            <p:cNvPicPr>
              <a:picLocks noChangeAspect="1" noChangeArrowheads="1"/>
            </p:cNvPicPr>
            <p:nvPr/>
          </p:nvPicPr>
          <p:blipFill>
            <a:blip r:embed="rId5"/>
            <a:srcRect/>
            <a:stretch>
              <a:fillRect/>
            </a:stretch>
          </p:blipFill>
          <p:spPr bwMode="auto">
            <a:xfrm>
              <a:off x="1079500" y="4670425"/>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title="Blue triangle with man shoveling in the middle"/>
            <p:cNvPicPr>
              <a:picLocks noChangeAspect="1" noChangeArrowheads="1"/>
            </p:cNvPicPr>
            <p:nvPr/>
          </p:nvPicPr>
          <p:blipFill>
            <a:blip r:embed="rId6"/>
            <a:srcRect/>
            <a:stretch>
              <a:fillRect/>
            </a:stretch>
          </p:blipFill>
          <p:spPr bwMode="auto">
            <a:xfrm>
              <a:off x="3413125" y="4686300"/>
              <a:ext cx="11811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395288" y="4046538"/>
              <a:ext cx="83391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a:r>
                <a:rPr lang="en-US" altLang="en-US" sz="1100" dirty="0">
                  <a:latin typeface="Eras Medium ITC" pitchFamily="34" charset="0"/>
                  <a:ea typeface="Calibri" pitchFamily="34" charset="0"/>
                  <a:cs typeface="Times New Roman" pitchFamily="18" charset="0"/>
                </a:rPr>
                <a:t>	ORANGE		                     GREEN			YELLOW	</a:t>
              </a:r>
            </a:p>
            <a:p>
              <a:pPr defTabSz="914400"/>
              <a:r>
                <a:rPr lang="en-US" altLang="en-US" sz="1100" dirty="0">
                  <a:latin typeface="Eras Medium ITC" pitchFamily="34" charset="0"/>
                  <a:ea typeface="Calibri" pitchFamily="34" charset="0"/>
                  <a:cs typeface="Times New Roman" pitchFamily="18" charset="0"/>
                </a:rPr>
                <a:t>	HOSPITALIY		                    OFFICE/CLERICAL			CUSTOMER SERVICE</a:t>
              </a:r>
              <a:endParaRPr lang="en-US" altLang="en-US" sz="800" dirty="0">
                <a:ea typeface="Calibri" pitchFamily="34" charset="0"/>
                <a:cs typeface="Times New Roman" pitchFamily="18" charset="0"/>
              </a:endParaRPr>
            </a:p>
            <a:p>
              <a:pPr defTabSz="914400"/>
              <a:endParaRPr lang="en-US" altLang="en-US" dirty="0">
                <a:latin typeface="Arial" charset="0"/>
                <a:ea typeface="Calibri" pitchFamily="34" charset="0"/>
                <a:cs typeface="Times New Roman" pitchFamily="18" charset="0"/>
              </a:endParaRPr>
            </a:p>
          </p:txBody>
        </p:sp>
        <p:sp>
          <p:nvSpPr>
            <p:cNvPr id="10" name="Rectangle 11"/>
            <p:cNvSpPr>
              <a:spLocks noChangeArrowheads="1"/>
            </p:cNvSpPr>
            <p:nvPr/>
          </p:nvSpPr>
          <p:spPr bwMode="auto">
            <a:xfrm>
              <a:off x="409575" y="5692775"/>
              <a:ext cx="8107363"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a:r>
                <a:rPr lang="en-US" altLang="en-US" sz="1100" dirty="0">
                  <a:latin typeface="Eras Medium ITC" pitchFamily="34" charset="0"/>
                  <a:ea typeface="Calibri" pitchFamily="34" charset="0"/>
                  <a:cs typeface="Times New Roman" pitchFamily="18" charset="0"/>
                </a:rPr>
                <a:t>	RED		           BLUE</a:t>
              </a:r>
              <a:endParaRPr lang="en-US" altLang="en-US" sz="800" dirty="0">
                <a:ea typeface="Calibri" pitchFamily="34" charset="0"/>
                <a:cs typeface="Times New Roman" pitchFamily="18" charset="0"/>
              </a:endParaRPr>
            </a:p>
            <a:p>
              <a:pPr defTabSz="914400"/>
              <a:r>
                <a:rPr lang="en-US" altLang="en-US" sz="1100" dirty="0">
                  <a:latin typeface="Eras Medium ITC" pitchFamily="34" charset="0"/>
                  <a:ea typeface="Calibri" pitchFamily="34" charset="0"/>
                  <a:cs typeface="Times New Roman" pitchFamily="18" charset="0"/>
                </a:rPr>
                <a:t>	MEDICAL		           LABOR/WAREHOUSE</a:t>
              </a:r>
            </a:p>
            <a:p>
              <a:pPr defTabSz="914400"/>
              <a:endParaRPr lang="en-US" altLang="en-US" sz="800" dirty="0">
                <a:ea typeface="Calibri" pitchFamily="34" charset="0"/>
                <a:cs typeface="Times New Roman" pitchFamily="18" charset="0"/>
              </a:endParaRPr>
            </a:p>
            <a:p>
              <a:pPr defTabSz="914400"/>
              <a:r>
                <a:rPr lang="en-US" altLang="en-US" sz="1100" dirty="0">
                  <a:ea typeface="Calibri" pitchFamily="34" charset="0"/>
                  <a:cs typeface="Times New Roman" pitchFamily="18" charset="0"/>
                </a:rPr>
                <a:t>Please seek out any of our staff if you have questions or desire assistance!  Our staff will have a lanyard with a name badge around their neck for easy identification!</a:t>
              </a:r>
              <a:endParaRPr lang="en-US" altLang="en-US" dirty="0">
                <a:latin typeface="Arial" charset="0"/>
                <a:ea typeface="Calibri" pitchFamily="34" charset="0"/>
                <a:cs typeface="Times New Roman" pitchFamily="18" charset="0"/>
              </a:endParaRPr>
            </a:p>
          </p:txBody>
        </p:sp>
      </p:grpSp>
    </p:spTree>
    <p:extLst>
      <p:ext uri="{BB962C8B-B14F-4D97-AF65-F5344CB8AC3E}">
        <p14:creationId xmlns:p14="http://schemas.microsoft.com/office/powerpoint/2010/main" val="184317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7669" y="417898"/>
            <a:ext cx="6351419" cy="707886"/>
          </a:xfrm>
          <a:prstGeom prst="rect">
            <a:avLst/>
          </a:prstGeom>
        </p:spPr>
        <p:txBody>
          <a:bodyPr wrap="none">
            <a:spAutoFit/>
          </a:bodyPr>
          <a:lstStyle/>
          <a:p>
            <a:r>
              <a:rPr lang="en-US" sz="4000" b="1" dirty="0">
                <a:solidFill>
                  <a:srgbClr val="000090"/>
                </a:solidFill>
                <a:effectLst>
                  <a:outerShdw blurRad="38100" dist="38100" dir="2700000" algn="tl">
                    <a:srgbClr val="000000">
                      <a:alpha val="43137"/>
                    </a:srgbClr>
                  </a:outerShdw>
                </a:effectLst>
                <a:latin typeface="Arial" pitchFamily="34" charset="0"/>
                <a:cs typeface="Arial" pitchFamily="34" charset="0"/>
              </a:rPr>
              <a:t>Step </a:t>
            </a:r>
            <a:r>
              <a:rPr lang="en-US" sz="40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8 </a:t>
            </a:r>
            <a:r>
              <a:rPr lang="en-US" sz="3200" b="1" dirty="0">
                <a:solidFill>
                  <a:srgbClr val="000090"/>
                </a:solidFill>
                <a:effectLst>
                  <a:outerShdw blurRad="38100" dist="38100" dir="2700000" algn="tl">
                    <a:srgbClr val="000000">
                      <a:alpha val="43137"/>
                    </a:srgbClr>
                  </a:outerShdw>
                </a:effectLst>
                <a:latin typeface="Arial" pitchFamily="34" charset="0"/>
                <a:cs typeface="Arial" pitchFamily="34" charset="0"/>
              </a:rPr>
              <a:t>– The Reverse Job Fair</a:t>
            </a:r>
            <a:endParaRPr lang="en-US" sz="3200" dirty="0"/>
          </a:p>
        </p:txBody>
      </p:sp>
      <p:sp>
        <p:nvSpPr>
          <p:cNvPr id="3" name="TextBox 2"/>
          <p:cNvSpPr txBox="1"/>
          <p:nvPr/>
        </p:nvSpPr>
        <p:spPr>
          <a:xfrm>
            <a:off x="2928551" y="1150498"/>
            <a:ext cx="8353168" cy="5262979"/>
          </a:xfrm>
          <a:prstGeom prst="rect">
            <a:avLst/>
          </a:prstGeom>
          <a:noFill/>
        </p:spPr>
        <p:txBody>
          <a:bodyPr wrap="square" rtlCol="0">
            <a:spAutoFit/>
          </a:bodyPr>
          <a:lstStyle/>
          <a:p>
            <a:pPr marL="285750" indent="-285750">
              <a:buFont typeface="Arial" pitchFamily="34" charset="0"/>
              <a:buChar char="•"/>
              <a:defRPr/>
            </a:pPr>
            <a:r>
              <a:rPr lang="en-US" sz="2400" dirty="0">
                <a:latin typeface="Arial" panose="020B0604020202020204" pitchFamily="34" charset="0"/>
                <a:cs typeface="Arial" panose="020B0604020202020204" pitchFamily="34" charset="0"/>
              </a:rPr>
              <a:t>You think you have thought of everything before the Mock Job Fair- but you didn’t.  You and your participants had the run through so you could correct for missteps.  </a:t>
            </a:r>
            <a:r>
              <a:rPr lang="en-US" sz="2400" dirty="0">
                <a:latin typeface="Arial" pitchFamily="34" charset="0"/>
                <a:cs typeface="Arial" panose="020B0604020202020204" pitchFamily="34" charset="0"/>
                <a:sym typeface="Wingdings" panose="05000000000000000000" pitchFamily="2" charset="2"/>
              </a:rPr>
              <a:t></a:t>
            </a:r>
          </a:p>
          <a:p>
            <a:pPr>
              <a:defRPr/>
            </a:pPr>
            <a:endParaRPr lang="en-US" sz="2400" dirty="0">
              <a:latin typeface="Arial" pitchFamily="34" charset="0"/>
              <a:cs typeface="Arial" panose="020B0604020202020204" pitchFamily="34" charset="0"/>
            </a:endParaRPr>
          </a:p>
          <a:p>
            <a:pPr marL="285750" indent="-285750">
              <a:buFont typeface="Arial" pitchFamily="34" charset="0"/>
              <a:buChar char="•"/>
              <a:defRPr/>
            </a:pPr>
            <a:r>
              <a:rPr lang="en-US" sz="2400" dirty="0">
                <a:latin typeface="Arial" pitchFamily="34" charset="0"/>
                <a:cs typeface="Arial" panose="020B0604020202020204" pitchFamily="34" charset="0"/>
              </a:rPr>
              <a:t>Create and print the list of employers that have RSVP’d.  This is helpful to have at the event, to track which employers actually attended, and to use for follow up.</a:t>
            </a:r>
          </a:p>
          <a:p>
            <a:pPr>
              <a:defRPr/>
            </a:pPr>
            <a:endParaRPr lang="en-US" sz="2400" dirty="0">
              <a:latin typeface="Arial" pitchFamily="34" charset="0"/>
              <a:cs typeface="Arial" panose="020B0604020202020204" pitchFamily="34" charset="0"/>
            </a:endParaRPr>
          </a:p>
          <a:p>
            <a:pPr marL="285750" indent="-285750">
              <a:buFont typeface="Arial" pitchFamily="34" charset="0"/>
              <a:buChar char="•"/>
              <a:defRPr/>
            </a:pPr>
            <a:r>
              <a:rPr lang="en-US" sz="2400" dirty="0">
                <a:latin typeface="Arial" pitchFamily="34" charset="0"/>
                <a:cs typeface="Arial" panose="020B0604020202020204" pitchFamily="34" charset="0"/>
              </a:rPr>
              <a:t>Most employers ask “What do I need to bring?” and we have found they typically will want to bring a notepad, several business cards, and any materials they may want to leave with the job candidates about their business. </a:t>
            </a:r>
          </a:p>
          <a:p>
            <a:pPr>
              <a:defRPr/>
            </a:pPr>
            <a:endParaRPr lang="en-US" sz="2400" dirty="0">
              <a:latin typeface="Arial" pitchFamily="34" charset="0"/>
              <a:cs typeface="Arial" panose="020B0604020202020204" pitchFamily="34" charset="0"/>
            </a:endParaRPr>
          </a:p>
          <a:p>
            <a:pPr marL="285750" indent="-285750">
              <a:buFont typeface="Arial" pitchFamily="34" charset="0"/>
              <a:buChar char="•"/>
              <a:defRPr/>
            </a:pPr>
            <a:r>
              <a:rPr lang="en-US" sz="2400" dirty="0">
                <a:latin typeface="Arial" pitchFamily="34" charset="0"/>
                <a:cs typeface="Arial" panose="020B0604020202020204" pitchFamily="34" charset="0"/>
              </a:rPr>
              <a:t>Have created and hand out satisfaction surveys. </a:t>
            </a:r>
            <a:endParaRPr lang="en-US" sz="2400" dirty="0">
              <a:latin typeface="Arial" pitchFamily="34" charset="0"/>
              <a:cs typeface="Arial" panose="020B0604020202020204" pitchFamily="34" charset="0"/>
            </a:endParaRPr>
          </a:p>
        </p:txBody>
      </p:sp>
    </p:spTree>
    <p:extLst>
      <p:ext uri="{BB962C8B-B14F-4D97-AF65-F5344CB8AC3E}">
        <p14:creationId xmlns:p14="http://schemas.microsoft.com/office/powerpoint/2010/main" val="344011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3719" y="753762"/>
            <a:ext cx="4164923" cy="707886"/>
          </a:xfrm>
          <a:prstGeom prst="rect">
            <a:avLst/>
          </a:prstGeom>
          <a:noFill/>
        </p:spPr>
        <p:txBody>
          <a:bodyPr wrap="none" rtlCol="0">
            <a:spAutoFit/>
          </a:bodyPr>
          <a:lstStyle/>
          <a:p>
            <a:r>
              <a:rPr lang="en-US" sz="4000" b="1" dirty="0">
                <a:solidFill>
                  <a:srgbClr val="000090"/>
                </a:solidFill>
                <a:effectLst>
                  <a:outerShdw blurRad="38100" dist="38100" dir="2700000" algn="tl">
                    <a:srgbClr val="000000">
                      <a:alpha val="43137"/>
                    </a:srgbClr>
                  </a:outerShdw>
                </a:effectLst>
                <a:latin typeface="Arial" pitchFamily="34" charset="0"/>
                <a:cs typeface="Arial" pitchFamily="34" charset="0"/>
              </a:rPr>
              <a:t>Step 9</a:t>
            </a:r>
            <a:r>
              <a:rPr lang="en-US" sz="40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rgbClr val="000090"/>
                </a:solidFill>
                <a:effectLst>
                  <a:outerShdw blurRad="38100" dist="38100" dir="2700000" algn="tl">
                    <a:srgbClr val="000000">
                      <a:alpha val="43137"/>
                    </a:srgbClr>
                  </a:outerShdw>
                </a:effectLst>
                <a:latin typeface="Arial" pitchFamily="34" charset="0"/>
                <a:cs typeface="Arial" pitchFamily="34" charset="0"/>
              </a:rPr>
              <a:t>– Follow Up</a:t>
            </a:r>
            <a:endParaRPr lang="en-US" sz="3200" dirty="0"/>
          </a:p>
        </p:txBody>
      </p:sp>
      <p:sp>
        <p:nvSpPr>
          <p:cNvPr id="3" name="TextBox 2"/>
          <p:cNvSpPr txBox="1"/>
          <p:nvPr/>
        </p:nvSpPr>
        <p:spPr>
          <a:xfrm>
            <a:off x="2767912" y="1671712"/>
            <a:ext cx="8526163" cy="4708981"/>
          </a:xfrm>
          <a:prstGeom prst="rect">
            <a:avLst/>
          </a:prstGeom>
          <a:noFill/>
        </p:spPr>
        <p:txBody>
          <a:bodyPr wrap="square" rtlCol="0">
            <a:spAutoFit/>
          </a:bodyPr>
          <a:lstStyle/>
          <a:p>
            <a:pPr marL="342900" indent="-342900">
              <a:buFont typeface="Arial" panose="020B0604020202020204" pitchFamily="34" charset="0"/>
              <a:buChar char="•"/>
              <a:defRPr/>
            </a:pPr>
            <a:r>
              <a:rPr lang="en-US" altLang="en-US" sz="2000" dirty="0">
                <a:latin typeface="Arial" panose="020B0604020202020204" pitchFamily="34" charset="0"/>
              </a:rPr>
              <a:t>Follows up with all employers who attended to see if there are any job candidates they were interested in pursuing further, and then coordinates to be sure that information is relayed to the appropriate staff person/agency.</a:t>
            </a:r>
          </a:p>
          <a:p>
            <a:pPr marL="342900" indent="-342900">
              <a:buFont typeface="Arial" panose="020B0604020202020204" pitchFamily="34" charset="0"/>
              <a:buChar char="•"/>
              <a:defRPr/>
            </a:pPr>
            <a:endParaRPr lang="en-US" altLang="en-US" sz="2000" dirty="0">
              <a:latin typeface="Arial" panose="020B0604020202020204" pitchFamily="34" charset="0"/>
            </a:endParaRPr>
          </a:p>
          <a:p>
            <a:pPr marL="342900" indent="-342900">
              <a:buFont typeface="Arial" panose="020B0604020202020204" pitchFamily="34" charset="0"/>
              <a:buChar char="•"/>
              <a:defRPr/>
            </a:pPr>
            <a:r>
              <a:rPr lang="en-US" altLang="en-US" sz="2000" dirty="0">
                <a:latin typeface="Arial" panose="020B0604020202020204" pitchFamily="34" charset="0"/>
              </a:rPr>
              <a:t>Reviews and tally all survey results and forwards the feedback to the team members.</a:t>
            </a:r>
          </a:p>
          <a:p>
            <a:pPr marL="342900" indent="-342900">
              <a:buFont typeface="Arial" panose="020B0604020202020204" pitchFamily="34" charset="0"/>
              <a:buChar char="•"/>
              <a:defRPr/>
            </a:pPr>
            <a:endParaRPr lang="en-US" altLang="en-US" sz="2000" dirty="0">
              <a:latin typeface="Arial" panose="020B0604020202020204" pitchFamily="34" charset="0"/>
            </a:endParaRPr>
          </a:p>
          <a:p>
            <a:pPr marL="342900" indent="-342900">
              <a:buFont typeface="Arial" panose="020B0604020202020204" pitchFamily="34" charset="0"/>
              <a:buChar char="•"/>
              <a:defRPr/>
            </a:pPr>
            <a:r>
              <a:rPr lang="en-US" altLang="en-US" sz="2000" dirty="0">
                <a:latin typeface="Arial" panose="020B0604020202020204" pitchFamily="34" charset="0"/>
              </a:rPr>
              <a:t>Schedule a follow up meeting.</a:t>
            </a:r>
          </a:p>
          <a:p>
            <a:pPr marL="342900" indent="-342900">
              <a:buFont typeface="Arial" panose="020B0604020202020204" pitchFamily="34" charset="0"/>
              <a:buChar char="•"/>
              <a:defRPr/>
            </a:pPr>
            <a:endParaRPr lang="en-US" altLang="en-US" sz="2000" dirty="0">
              <a:latin typeface="Arial" panose="020B0604020202020204" pitchFamily="34" charset="0"/>
            </a:endParaRPr>
          </a:p>
          <a:p>
            <a:pPr marL="342900" indent="-342900">
              <a:buFont typeface="Arial" panose="020B0604020202020204" pitchFamily="34" charset="0"/>
              <a:buChar char="•"/>
              <a:defRPr/>
            </a:pPr>
            <a:r>
              <a:rPr lang="en-US" altLang="en-US" sz="2000" dirty="0">
                <a:latin typeface="Arial" panose="020B0604020202020204" pitchFamily="34" charset="0"/>
              </a:rPr>
              <a:t>Continues to monitor placements of job candidates by reaching out to staff and recording data.</a:t>
            </a:r>
          </a:p>
          <a:p>
            <a:pPr marL="342900" indent="-342900">
              <a:buFont typeface="Arial" panose="020B0604020202020204" pitchFamily="34" charset="0"/>
              <a:buChar char="•"/>
              <a:defRPr/>
            </a:pPr>
            <a:endParaRPr lang="en-US" altLang="en-US" sz="2000" dirty="0">
              <a:latin typeface="Arial" panose="020B0604020202020204" pitchFamily="34" charset="0"/>
            </a:endParaRPr>
          </a:p>
          <a:p>
            <a:pPr marL="342900" indent="-342900">
              <a:buFont typeface="Arial" panose="020B0604020202020204" pitchFamily="34" charset="0"/>
              <a:buChar char="•"/>
              <a:defRPr/>
            </a:pPr>
            <a:r>
              <a:rPr lang="en-US" altLang="en-US" sz="2000" dirty="0">
                <a:latin typeface="Arial" panose="020B0604020202020204" pitchFamily="34" charset="0"/>
              </a:rPr>
              <a:t>Complete the follow-up meeting - review all feedback materials and discuss plans for the next event.</a:t>
            </a:r>
          </a:p>
        </p:txBody>
      </p:sp>
    </p:spTree>
    <p:extLst>
      <p:ext uri="{BB962C8B-B14F-4D97-AF65-F5344CB8AC3E}">
        <p14:creationId xmlns:p14="http://schemas.microsoft.com/office/powerpoint/2010/main" val="386456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8089362" y="4094205"/>
            <a:ext cx="3892729" cy="1124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600"/>
              </a:spcBef>
              <a:buFont typeface="Arial" panose="020B0604020202020204" pitchFamily="34" charset="0"/>
              <a:buNone/>
            </a:pPr>
            <a:r>
              <a:rPr lang="en-US" sz="2400" dirty="0" smtClean="0">
                <a:solidFill>
                  <a:srgbClr val="39413D"/>
                </a:solidFill>
                <a:latin typeface="Arial" panose="020B0604020202020204" pitchFamily="34" charset="0"/>
                <a:ea typeface="Open Sans" panose="020B0606030504020204" pitchFamily="34" charset="0"/>
                <a:cs typeface="Arial" panose="020B0604020202020204" pitchFamily="34" charset="0"/>
              </a:rPr>
              <a:t>Questions? </a:t>
            </a:r>
          </a:p>
          <a:p>
            <a:pPr marL="0" indent="0" algn="r">
              <a:spcBef>
                <a:spcPts val="600"/>
              </a:spcBef>
              <a:buFont typeface="Arial" panose="020B0604020202020204" pitchFamily="34" charset="0"/>
              <a:buNone/>
            </a:pPr>
            <a:r>
              <a:rPr lang="en-US" sz="4000" b="1" cap="all" dirty="0" smtClean="0">
                <a:solidFill>
                  <a:srgbClr val="015958"/>
                </a:solidFill>
                <a:latin typeface="Arial" panose="020B0604020202020204" pitchFamily="34" charset="0"/>
                <a:ea typeface="Open Sans" panose="020B0606030504020204" pitchFamily="34" charset="0"/>
                <a:cs typeface="Arial" panose="020B0604020202020204" pitchFamily="34" charset="0"/>
              </a:rPr>
              <a:t>Thank you.</a:t>
            </a:r>
          </a:p>
        </p:txBody>
      </p:sp>
    </p:spTree>
    <p:extLst>
      <p:ext uri="{BB962C8B-B14F-4D97-AF65-F5344CB8AC3E}">
        <p14:creationId xmlns:p14="http://schemas.microsoft.com/office/powerpoint/2010/main" val="359025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5416" y="450850"/>
            <a:ext cx="11578281"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Reverse Job Fair – </a:t>
            </a:r>
            <a:r>
              <a:rPr lang="en-US" sz="36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Turning the Tables</a:t>
            </a:r>
            <a:endParaRPr lang="en-US" b="1" dirty="0">
              <a:solidFill>
                <a:srgbClr val="00009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4"/>
          <p:cNvSpPr txBox="1">
            <a:spLocks noChangeArrowheads="1"/>
          </p:cNvSpPr>
          <p:nvPr/>
        </p:nvSpPr>
        <p:spPr bwMode="auto">
          <a:xfrm>
            <a:off x="481914" y="1422400"/>
            <a:ext cx="95517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en-US" sz="2000" dirty="0">
                <a:latin typeface="Arial" charset="0"/>
              </a:rPr>
              <a:t>The Reverse Job Fair is an incredible opportunity for job seekers to showcase their skills, personality and ambition to employers.  This is done by literally flipping the tables.</a:t>
            </a:r>
          </a:p>
        </p:txBody>
      </p:sp>
      <p:sp>
        <p:nvSpPr>
          <p:cNvPr id="4" name="TextBox 3"/>
          <p:cNvSpPr txBox="1"/>
          <p:nvPr/>
        </p:nvSpPr>
        <p:spPr>
          <a:xfrm>
            <a:off x="457200" y="2455826"/>
            <a:ext cx="6301946" cy="2246769"/>
          </a:xfrm>
          <a:prstGeom prst="rect">
            <a:avLst/>
          </a:prstGeom>
          <a:no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n-US" sz="2000" dirty="0">
                <a:latin typeface="Arial" pitchFamily="34" charset="0"/>
                <a:cs typeface="Arial" panose="020B0604020202020204" pitchFamily="34" charset="0"/>
              </a:rPr>
              <a:t>Job seekers develop presentations, displays, and materials and the employers circulate around the room learning about candidates.</a:t>
            </a: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r>
              <a:rPr lang="en-US" sz="2000" dirty="0">
                <a:latin typeface="Arial" pitchFamily="34" charset="0"/>
                <a:cs typeface="Arial" panose="020B0604020202020204" pitchFamily="34" charset="0"/>
              </a:rPr>
              <a:t>This role reversal puts the job candidate in a position to design an experience that demonstrates their best attributes.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930" y="3027405"/>
            <a:ext cx="3847335" cy="288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01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2284" y="314411"/>
            <a:ext cx="5181600" cy="981075"/>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smtClean="0">
                <a:solidFill>
                  <a:srgbClr val="000090"/>
                </a:solidFill>
                <a:effectLst>
                  <a:outerShdw blurRad="38100" dist="38100" dir="2700000" algn="tl">
                    <a:srgbClr val="000000">
                      <a:alpha val="43137"/>
                    </a:srgbClr>
                  </a:outerShdw>
                </a:effectLst>
                <a:latin typeface="Arial" pitchFamily="34" charset="0"/>
                <a:cs typeface="Arial" pitchFamily="34" charset="0"/>
              </a:rPr>
              <a:t>Benefits</a:t>
            </a:r>
            <a:endParaRPr lang="en-US" b="1" dirty="0">
              <a:solidFill>
                <a:srgbClr val="00009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457199" y="1208139"/>
            <a:ext cx="11392931" cy="1631216"/>
          </a:xfrm>
          <a:prstGeom prst="rect">
            <a:avLst/>
          </a:prstGeom>
          <a:noFill/>
        </p:spPr>
        <p:txBody>
          <a:bodyPr wrap="square">
            <a:spAutoFit/>
          </a:bodyPr>
          <a:lstStyle/>
          <a:p>
            <a:pPr eaLnBrk="1" fontAlgn="auto" hangingPunct="1">
              <a:spcBef>
                <a:spcPts val="0"/>
              </a:spcBef>
              <a:spcAft>
                <a:spcPts val="0"/>
              </a:spcAft>
              <a:defRPr/>
            </a:pPr>
            <a:r>
              <a:rPr lang="en-US" sz="2000" dirty="0">
                <a:latin typeface="Arial" pitchFamily="34" charset="0"/>
                <a:cs typeface="Arial" panose="020B0604020202020204" pitchFamily="34" charset="0"/>
              </a:rPr>
              <a:t>						</a:t>
            </a:r>
            <a:r>
              <a:rPr lang="en-US" sz="2000" dirty="0" smtClean="0">
                <a:latin typeface="Arial" pitchFamily="34" charset="0"/>
                <a:cs typeface="Arial" panose="020B0604020202020204" pitchFamily="34" charset="0"/>
              </a:rPr>
              <a:t>To </a:t>
            </a:r>
            <a:r>
              <a:rPr lang="en-US" sz="2000" dirty="0">
                <a:latin typeface="Arial" pitchFamily="34" charset="0"/>
                <a:cs typeface="Arial" panose="020B0604020202020204" pitchFamily="34" charset="0"/>
              </a:rPr>
              <a:t>Job Seeker:</a:t>
            </a:r>
          </a:p>
          <a:p>
            <a:pPr marL="3543300" lvl="7" indent="-342900" defTabSz="457200">
              <a:buFont typeface="Arial" panose="020B0604020202020204" pitchFamily="34" charset="0"/>
              <a:buChar char="•"/>
              <a:defRPr/>
            </a:pPr>
            <a:r>
              <a:rPr lang="en-US" sz="2000" dirty="0">
                <a:latin typeface="Arial" pitchFamily="34" charset="0"/>
                <a:cs typeface="Arial" panose="020B0604020202020204" pitchFamily="34" charset="0"/>
              </a:rPr>
              <a:t>High quality portfolio to share, including resume, elevator speech, etc.</a:t>
            </a:r>
          </a:p>
          <a:p>
            <a:pPr marL="3543300" lvl="7" indent="-342900" defTabSz="457200">
              <a:buFont typeface="Arial" panose="020B0604020202020204" pitchFamily="34" charset="0"/>
              <a:buChar char="•"/>
              <a:defRPr/>
            </a:pPr>
            <a:r>
              <a:rPr lang="en-US" sz="2000" dirty="0">
                <a:latin typeface="Arial" pitchFamily="34" charset="0"/>
                <a:cs typeface="Arial" panose="020B0604020202020204" pitchFamily="34" charset="0"/>
              </a:rPr>
              <a:t>Practice developing presentation adapted to essential job functions.</a:t>
            </a:r>
          </a:p>
          <a:p>
            <a:pPr marL="3543300" lvl="7" indent="-342900" defTabSz="457200">
              <a:buFont typeface="Arial" panose="020B0604020202020204" pitchFamily="34" charset="0"/>
              <a:buChar char="•"/>
              <a:defRPr/>
            </a:pPr>
            <a:r>
              <a:rPr lang="en-US" sz="2000" dirty="0">
                <a:latin typeface="Arial" pitchFamily="34" charset="0"/>
                <a:cs typeface="Arial" panose="020B0604020202020204" pitchFamily="34" charset="0"/>
              </a:rPr>
              <a:t>Confidence</a:t>
            </a:r>
            <a:r>
              <a:rPr lang="en-US" sz="2000" dirty="0" smtClean="0">
                <a:latin typeface="Arial" pitchFamily="34" charset="0"/>
                <a:cs typeface="Arial" panose="020B0604020202020204" pitchFamily="34" charset="0"/>
              </a:rPr>
              <a:t>!!!!</a:t>
            </a:r>
            <a:endParaRPr lang="en-US" sz="2000" dirty="0">
              <a:latin typeface="Arial"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059" y="3325190"/>
            <a:ext cx="4460113" cy="222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7329" y="2990335"/>
            <a:ext cx="6363730" cy="2554545"/>
          </a:xfrm>
          <a:prstGeom prst="rect">
            <a:avLst/>
          </a:prstGeom>
          <a:noFill/>
        </p:spPr>
        <p:txBody>
          <a:bodyPr wrap="square" rtlCol="0">
            <a:spAutoFit/>
          </a:bodyPr>
          <a:lstStyle/>
          <a:p>
            <a:pPr>
              <a:defRPr/>
            </a:pPr>
            <a:r>
              <a:rPr lang="en-US" sz="2000" dirty="0">
                <a:latin typeface="Arial" pitchFamily="34" charset="0"/>
                <a:cs typeface="Arial" panose="020B0604020202020204" pitchFamily="34" charset="0"/>
              </a:rPr>
              <a:t>To Employer:</a:t>
            </a:r>
          </a:p>
          <a:p>
            <a:pPr marL="800100" lvl="1" indent="-342900">
              <a:buFont typeface="Arial" panose="020B0604020202020204" pitchFamily="34" charset="0"/>
              <a:buChar char="•"/>
              <a:defRPr/>
            </a:pPr>
            <a:r>
              <a:rPr lang="en-US" sz="2000" dirty="0">
                <a:latin typeface="Arial" pitchFamily="34" charset="0"/>
                <a:cs typeface="Arial" panose="020B0604020202020204" pitchFamily="34" charset="0"/>
              </a:rPr>
              <a:t>Connects businesses with high quality, but often overlooked, job seekers.</a:t>
            </a:r>
          </a:p>
          <a:p>
            <a:pPr marL="800100" lvl="1" indent="-342900">
              <a:buFont typeface="Arial" panose="020B0604020202020204" pitchFamily="34" charset="0"/>
              <a:buChar char="•"/>
              <a:defRPr/>
            </a:pPr>
            <a:r>
              <a:rPr lang="en-US" sz="2000" dirty="0">
                <a:latin typeface="Arial" pitchFamily="34" charset="0"/>
                <a:cs typeface="Arial" panose="020B0604020202020204" pitchFamily="34" charset="0"/>
              </a:rPr>
              <a:t>Requires less financial and logistical burden (no display).</a:t>
            </a:r>
          </a:p>
          <a:p>
            <a:pPr marL="800100" lvl="1" indent="-342900">
              <a:buFont typeface="Arial" panose="020B0604020202020204" pitchFamily="34" charset="0"/>
              <a:buChar char="•"/>
              <a:defRPr/>
            </a:pPr>
            <a:r>
              <a:rPr lang="en-US" sz="2000" dirty="0">
                <a:latin typeface="Arial" pitchFamily="34" charset="0"/>
                <a:cs typeface="Arial" panose="020B0604020202020204" pitchFamily="34" charset="0"/>
              </a:rPr>
              <a:t>Gets a chance to see job seekers’ strengths in a way that promotes creative thinking about hiring.</a:t>
            </a:r>
            <a:endParaRPr lang="en-US" sz="2000" dirty="0">
              <a:latin typeface="Arial" pitchFamily="34" charset="0"/>
              <a:cs typeface="Arial" panose="020B0604020202020204" pitchFamily="34" charset="0"/>
            </a:endParaRPr>
          </a:p>
        </p:txBody>
      </p:sp>
    </p:spTree>
    <p:extLst>
      <p:ext uri="{BB962C8B-B14F-4D97-AF65-F5344CB8AC3E}">
        <p14:creationId xmlns:p14="http://schemas.microsoft.com/office/powerpoint/2010/main" val="222500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04550" y="746640"/>
            <a:ext cx="7395910" cy="884237"/>
          </a:xfrm>
          <a:prstGeom prst="rect">
            <a:avLst/>
          </a:prstGeom>
        </p:spPr>
        <p:txBody>
          <a:bodyPr rtlCol="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Step 1 </a:t>
            </a:r>
            <a:b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n-US" sz="40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Establish Team</a:t>
            </a:r>
            <a:endParaRPr lang="en-US" sz="4000" b="1" dirty="0">
              <a:solidFill>
                <a:srgbClr val="00009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47663" y="1455738"/>
            <a:ext cx="11144121" cy="6801862"/>
          </a:xfrm>
          <a:prstGeom prst="rect">
            <a:avLst/>
          </a:prstGeom>
          <a:noFill/>
        </p:spPr>
        <p:txBody>
          <a:bodyPr wrap="square">
            <a:spAutoFit/>
          </a:bodyPr>
          <a:lstStyle/>
          <a:p>
            <a:pPr eaLnBrk="1" fontAlgn="auto" hangingPunct="1">
              <a:spcBef>
                <a:spcPts val="0"/>
              </a:spcBef>
              <a:spcAft>
                <a:spcPts val="0"/>
              </a:spcAft>
              <a:defRPr/>
            </a:pPr>
            <a:endParaRPr lang="en-US" sz="2000" dirty="0">
              <a:latin typeface="Arial" pitchFamily="34" charset="0"/>
              <a:cs typeface="Arial" panose="020B0604020202020204" pitchFamily="34" charset="0"/>
            </a:endParaRPr>
          </a:p>
          <a:p>
            <a:pPr eaLnBrk="1" fontAlgn="auto" hangingPunct="1">
              <a:spcBef>
                <a:spcPts val="0"/>
              </a:spcBef>
              <a:spcAft>
                <a:spcPts val="0"/>
              </a:spcAft>
              <a:defRPr/>
            </a:pPr>
            <a:r>
              <a:rPr lang="en-US" sz="2000" dirty="0">
                <a:latin typeface="Arial" pitchFamily="34" charset="0"/>
                <a:cs typeface="Arial" panose="020B0604020202020204" pitchFamily="34" charset="0"/>
              </a:rPr>
              <a:t>EDRN – Employer’s Disability Resource Network</a:t>
            </a:r>
          </a:p>
          <a:p>
            <a:pPr marL="342900" indent="-342900" eaLnBrk="1" fontAlgn="auto" hangingPunct="1">
              <a:spcBef>
                <a:spcPts val="0"/>
              </a:spcBef>
              <a:spcAft>
                <a:spcPts val="0"/>
              </a:spcAft>
              <a:buFont typeface="Arial" panose="020B0604020202020204" pitchFamily="34" charset="0"/>
              <a:buChar char="•"/>
              <a:defRPr/>
            </a:pPr>
            <a:endParaRPr lang="en-US" sz="2000" dirty="0">
              <a:latin typeface="Arial" pitchFamily="34" charset="0"/>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Arial" pitchFamily="34" charset="0"/>
                <a:cs typeface="Arial" panose="020B0604020202020204" pitchFamily="34" charset="0"/>
              </a:rPr>
              <a:t>EDRN is a collaborative group of state, federal and community partners working together to identify, develop and mobilize resources, supports and services that add value to Iowa businesses hiring people with disabilities.  </a:t>
            </a:r>
          </a:p>
          <a:p>
            <a:pPr marL="342900" indent="-342900" eaLnBrk="1" fontAlgn="auto" hangingPunct="1">
              <a:spcBef>
                <a:spcPts val="0"/>
              </a:spcBef>
              <a:spcAft>
                <a:spcPts val="0"/>
              </a:spcAft>
              <a:buFont typeface="Arial" panose="020B0604020202020204" pitchFamily="34" charset="0"/>
              <a:buChar char="•"/>
              <a:defRPr/>
            </a:pPr>
            <a:endParaRPr lang="en-US" sz="2000" dirty="0">
              <a:latin typeface="Arial" pitchFamily="34" charset="0"/>
              <a:cs typeface="Arial" panose="020B0604020202020204" pitchFamily="34" charset="0"/>
            </a:endParaRPr>
          </a:p>
          <a:p>
            <a:pPr algn="ctr" eaLnBrk="1" fontAlgn="auto" hangingPunct="1">
              <a:spcBef>
                <a:spcPts val="0"/>
              </a:spcBef>
              <a:spcAft>
                <a:spcPts val="0"/>
              </a:spcAft>
              <a:defRPr/>
            </a:pPr>
            <a:r>
              <a:rPr lang="en-US" sz="3600" b="1" dirty="0">
                <a:solidFill>
                  <a:schemeClr val="tx2">
                    <a:lumMod val="50000"/>
                  </a:schemeClr>
                </a:solidFill>
                <a:latin typeface="Arial" pitchFamily="34" charset="0"/>
                <a:cs typeface="Arial" panose="020B0604020202020204" pitchFamily="34" charset="0"/>
              </a:rPr>
              <a:t>Our Team</a:t>
            </a:r>
          </a:p>
          <a:p>
            <a:pPr eaLnBrk="1" fontAlgn="auto" hangingPunct="1">
              <a:spcBef>
                <a:spcPts val="0"/>
              </a:spcBef>
              <a:spcAft>
                <a:spcPts val="0"/>
              </a:spcAft>
              <a:defRPr/>
            </a:pPr>
            <a:endParaRPr lang="en-US" sz="2000" dirty="0">
              <a:solidFill>
                <a:srgbClr val="FF0000"/>
              </a:solidFill>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solidFill>
                <a:srgbClr val="FF0000"/>
              </a:solidFill>
              <a:latin typeface="Arial"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FF0000"/>
              </a:solidFill>
              <a:latin typeface="Arial"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FF0000"/>
              </a:solidFill>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marL="285750" indent="-285750" eaLnBrk="1" fontAlgn="auto" hangingPunct="1">
              <a:spcBef>
                <a:spcPts val="0"/>
              </a:spcBef>
              <a:spcAft>
                <a:spcPts val="0"/>
              </a:spcAft>
              <a:buFont typeface="Arial" pitchFamily="34" charset="0"/>
              <a:buChar char="•"/>
              <a:defRPr/>
            </a:pPr>
            <a:endParaRPr lang="en-US" sz="2000" dirty="0">
              <a:latin typeface="Arial" pitchFamily="34" charset="0"/>
              <a:cs typeface="Arial" panose="020B0604020202020204" pitchFamily="34" charset="0"/>
            </a:endParaRPr>
          </a:p>
          <a:p>
            <a:pPr eaLnBrk="1" fontAlgn="auto" hangingPunct="1">
              <a:spcBef>
                <a:spcPts val="0"/>
              </a:spcBef>
              <a:spcAft>
                <a:spcPts val="0"/>
              </a:spcAft>
              <a:defRPr/>
            </a:pPr>
            <a:endParaRPr lang="en-US" sz="2000" dirty="0">
              <a:latin typeface="Arial" pitchFamily="34" charset="0"/>
              <a:cs typeface="Arial" panose="020B0604020202020204" pitchFamily="34" charset="0"/>
            </a:endParaRPr>
          </a:p>
        </p:txBody>
      </p:sp>
      <p:pic>
        <p:nvPicPr>
          <p:cNvPr id="4" name="Picture 3" title="EDRN Logo"/>
          <p:cNvPicPr>
            <a:picLocks noChangeAspect="1"/>
          </p:cNvPicPr>
          <p:nvPr/>
        </p:nvPicPr>
        <p:blipFill>
          <a:blip r:embed="rId2"/>
          <a:stretch>
            <a:fillRect/>
          </a:stretch>
        </p:blipFill>
        <p:spPr>
          <a:xfrm>
            <a:off x="1187450" y="520700"/>
            <a:ext cx="2600714" cy="866775"/>
          </a:xfrm>
          <a:prstGeom prst="rect">
            <a:avLst/>
          </a:prstGeom>
        </p:spPr>
      </p:pic>
      <p:pic>
        <p:nvPicPr>
          <p:cNvPr id="5" name="Picture 4" title="Aging Resources Logo"/>
          <p:cNvPicPr>
            <a:picLocks noChangeAspect="1"/>
          </p:cNvPicPr>
          <p:nvPr/>
        </p:nvPicPr>
        <p:blipFill>
          <a:blip r:embed="rId3"/>
          <a:stretch>
            <a:fillRect/>
          </a:stretch>
        </p:blipFill>
        <p:spPr>
          <a:xfrm>
            <a:off x="606424" y="5087938"/>
            <a:ext cx="1618641" cy="504825"/>
          </a:xfrm>
          <a:prstGeom prst="rect">
            <a:avLst/>
          </a:prstGeom>
        </p:spPr>
      </p:pic>
      <p:pic>
        <p:nvPicPr>
          <p:cNvPr id="6" name="Picture 5" title="Iowa Department for the Blind Logo"/>
          <p:cNvPicPr>
            <a:picLocks noChangeAspect="1"/>
          </p:cNvPicPr>
          <p:nvPr/>
        </p:nvPicPr>
        <p:blipFill>
          <a:blip r:embed="rId4"/>
          <a:stretch>
            <a:fillRect/>
          </a:stretch>
        </p:blipFill>
        <p:spPr>
          <a:xfrm>
            <a:off x="4051746" y="4574381"/>
            <a:ext cx="1522319" cy="830263"/>
          </a:xfrm>
          <a:prstGeom prst="rect">
            <a:avLst/>
          </a:prstGeom>
        </p:spPr>
      </p:pic>
      <p:pic>
        <p:nvPicPr>
          <p:cNvPr id="7" name="Picture 8" title="Central Iowa Works logo"/>
          <p:cNvPicPr>
            <a:picLocks noChangeAspect="1" noChangeArrowheads="1"/>
          </p:cNvPicPr>
          <p:nvPr/>
        </p:nvPicPr>
        <p:blipFill>
          <a:blip r:embed="rId5"/>
          <a:srcRect/>
          <a:stretch>
            <a:fillRect/>
          </a:stretch>
        </p:blipFill>
        <p:spPr bwMode="auto">
          <a:xfrm>
            <a:off x="8751586" y="4675981"/>
            <a:ext cx="264887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descr="C:\Users\dhernandez\Downloads\iestoplogo[1] (1).jpg" title="iowa Employment Solutions at DMACC logo"/>
          <p:cNvPicPr>
            <a:picLocks noChangeAspect="1" noChangeArrowheads="1"/>
          </p:cNvPicPr>
          <p:nvPr/>
        </p:nvPicPr>
        <p:blipFill>
          <a:blip r:embed="rId6"/>
          <a:srcRect/>
          <a:stretch>
            <a:fillRect/>
          </a:stretch>
        </p:blipFill>
        <p:spPr bwMode="auto">
          <a:xfrm>
            <a:off x="8598630" y="5340350"/>
            <a:ext cx="204790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title="Iowa Vocational Rehabilitation Services logo"/>
          <p:cNvPicPr>
            <a:picLocks noChangeAspect="1" noChangeArrowheads="1"/>
          </p:cNvPicPr>
          <p:nvPr/>
        </p:nvPicPr>
        <p:blipFill>
          <a:blip r:embed="rId7"/>
          <a:srcRect/>
          <a:stretch>
            <a:fillRect/>
          </a:stretch>
        </p:blipFill>
        <p:spPr bwMode="auto">
          <a:xfrm>
            <a:off x="6314302" y="4346575"/>
            <a:ext cx="2504391"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title="Easter Seals logo"/>
          <p:cNvPicPr>
            <a:picLocks noChangeAspect="1" noChangeArrowheads="1"/>
          </p:cNvPicPr>
          <p:nvPr/>
        </p:nvPicPr>
        <p:blipFill>
          <a:blip r:embed="rId8"/>
          <a:srcRect/>
          <a:stretch>
            <a:fillRect/>
          </a:stretch>
        </p:blipFill>
        <p:spPr bwMode="auto">
          <a:xfrm>
            <a:off x="2487807" y="5249754"/>
            <a:ext cx="1641674"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title="Candeo Logo"/>
          <p:cNvPicPr>
            <a:picLocks noChangeAspect="1" noChangeArrowheads="1"/>
          </p:cNvPicPr>
          <p:nvPr/>
        </p:nvPicPr>
        <p:blipFill>
          <a:blip r:embed="rId9"/>
          <a:srcRect/>
          <a:stretch>
            <a:fillRect/>
          </a:stretch>
        </p:blipFill>
        <p:spPr bwMode="auto">
          <a:xfrm>
            <a:off x="5574065" y="5350561"/>
            <a:ext cx="235990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9038" y="4097338"/>
            <a:ext cx="235153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75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41702" y="322263"/>
            <a:ext cx="6129337" cy="884237"/>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smtClean="0">
                <a:solidFill>
                  <a:srgbClr val="000090"/>
                </a:solidFill>
                <a:effectLst>
                  <a:outerShdw blurRad="38100" dist="38100" dir="2700000" algn="tl">
                    <a:srgbClr val="000000">
                      <a:alpha val="43137"/>
                    </a:srgbClr>
                  </a:outerShdw>
                </a:effectLst>
                <a:latin typeface="Arial" pitchFamily="34" charset="0"/>
                <a:cs typeface="Arial" pitchFamily="34" charset="0"/>
              </a:rPr>
              <a:t>Step 2 -- </a:t>
            </a:r>
            <a:r>
              <a:rPr lang="en-US" sz="3200" b="1" smtClean="0">
                <a:solidFill>
                  <a:srgbClr val="000090"/>
                </a:solidFill>
                <a:effectLst>
                  <a:outerShdw blurRad="38100" dist="38100" dir="2700000" algn="tl">
                    <a:srgbClr val="000000">
                      <a:alpha val="43137"/>
                    </a:srgbClr>
                  </a:outerShdw>
                </a:effectLst>
                <a:latin typeface="Arial" pitchFamily="34" charset="0"/>
                <a:cs typeface="Arial" pitchFamily="34" charset="0"/>
              </a:rPr>
              <a:t>Establish a Plan</a:t>
            </a:r>
            <a:endParaRPr lang="en-US" sz="3200" b="1" dirty="0">
              <a:solidFill>
                <a:srgbClr val="000090"/>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2693774" y="1515419"/>
            <a:ext cx="9045145" cy="3170099"/>
          </a:xfrm>
          <a:prstGeom prst="rect">
            <a:avLst/>
          </a:prstGeom>
          <a:noFill/>
        </p:spPr>
        <p:txBody>
          <a:bodyPr wrap="square" rtlCol="0">
            <a:spAutoFit/>
          </a:bodyPr>
          <a:lstStyle/>
          <a:p>
            <a:pPr>
              <a:defRPr/>
            </a:pPr>
            <a:r>
              <a:rPr lang="en-US" dirty="0">
                <a:latin typeface="Arial" panose="020B0604020202020204" pitchFamily="34" charset="0"/>
                <a:cs typeface="Arial" panose="020B0604020202020204" pitchFamily="34" charset="0"/>
              </a:rPr>
              <a:t>Essential to your success is creating a strong Work Readiness/Preparation </a:t>
            </a:r>
          </a:p>
          <a:p>
            <a:pPr>
              <a:defRPr/>
            </a:pPr>
            <a:r>
              <a:rPr lang="en-US" dirty="0">
                <a:latin typeface="Arial" panose="020B0604020202020204" pitchFamily="34" charset="0"/>
                <a:cs typeface="Arial" panose="020B0604020202020204" pitchFamily="34" charset="0"/>
              </a:rPr>
              <a:t>Component. There are a number of ways to do this, but we did a three-part process:</a:t>
            </a:r>
          </a:p>
          <a:p>
            <a:pPr>
              <a:defRPr/>
            </a:pPr>
            <a:endParaRPr lang="en-US"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dirty="0">
                <a:latin typeface="Arial" panose="020B0604020202020204" pitchFamily="34" charset="0"/>
                <a:cs typeface="Arial" panose="020B0604020202020204" pitchFamily="34" charset="0"/>
              </a:rPr>
              <a:t>Day 1:  Work Readiness Workshop – Clinic with stations for job seeking skill building</a:t>
            </a:r>
          </a:p>
          <a:p>
            <a:pPr marL="342900" indent="-342900">
              <a:buFont typeface="Arial" pitchFamily="34" charset="0"/>
              <a:buChar cha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Preparation and one-on-one work with counselor --</a:t>
            </a:r>
          </a:p>
          <a:p>
            <a:pPr>
              <a:defRPr/>
            </a:pPr>
            <a:endParaRPr lang="en-US" b="1"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dirty="0">
                <a:latin typeface="Arial" panose="020B0604020202020204" pitchFamily="34" charset="0"/>
                <a:cs typeface="Arial" panose="020B0604020202020204" pitchFamily="34" charset="0"/>
              </a:rPr>
              <a:t>Day 2:  Dry Run – (Don’t miss this step)</a:t>
            </a:r>
          </a:p>
          <a:p>
            <a:pPr>
              <a:defRPr/>
            </a:pPr>
            <a:endParaRPr lang="en-US" b="1" dirty="0">
              <a:latin typeface="Arial" panose="020B0604020202020204" pitchFamily="34" charset="0"/>
              <a:cs typeface="Arial" panose="020B0604020202020204" pitchFamily="34" charset="0"/>
            </a:endParaRPr>
          </a:p>
          <a:p>
            <a:pPr marL="342900" indent="-342900">
              <a:buFont typeface="Arial" pitchFamily="34" charset="0"/>
              <a:buChar char="•"/>
              <a:defRPr/>
            </a:pPr>
            <a:r>
              <a:rPr lang="en-US" dirty="0">
                <a:latin typeface="Arial" panose="020B0604020202020204" pitchFamily="34" charset="0"/>
                <a:cs typeface="Arial" panose="020B0604020202020204" pitchFamily="34" charset="0"/>
              </a:rPr>
              <a:t>Day 3:  Reverse Job Fair – Let’s go get jobs!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88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4476" y="412176"/>
            <a:ext cx="8513805" cy="707886"/>
          </a:xfrm>
          <a:prstGeom prst="rect">
            <a:avLst/>
          </a:prstGeom>
          <a:noFill/>
        </p:spPr>
        <p:txBody>
          <a:bodyPr wrap="square" rtlCol="0">
            <a:spAutoFit/>
          </a:bodyPr>
          <a:lstStyle/>
          <a:p>
            <a:r>
              <a:rPr lang="en-US" sz="4000" b="1" dirty="0">
                <a:solidFill>
                  <a:srgbClr val="000090"/>
                </a:solidFill>
                <a:effectLst>
                  <a:outerShdw blurRad="38100" dist="38100" dir="2700000" algn="tl">
                    <a:srgbClr val="000000">
                      <a:alpha val="43137"/>
                    </a:srgbClr>
                  </a:outerShdw>
                </a:effectLst>
                <a:latin typeface="Arial" pitchFamily="34" charset="0"/>
                <a:cs typeface="Arial" pitchFamily="34" charset="0"/>
              </a:rPr>
              <a:t>Steps 3</a:t>
            </a:r>
            <a:r>
              <a:rPr lang="en-US" sz="40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 – </a:t>
            </a:r>
            <a:r>
              <a:rPr lang="en-US" sz="32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Identify </a:t>
            </a:r>
            <a:r>
              <a:rPr lang="en-US" sz="3200" b="1" dirty="0">
                <a:solidFill>
                  <a:srgbClr val="000090"/>
                </a:solidFill>
                <a:effectLst>
                  <a:outerShdw blurRad="38100" dist="38100" dir="2700000" algn="tl">
                    <a:srgbClr val="000000">
                      <a:alpha val="43137"/>
                    </a:srgbClr>
                  </a:outerShdw>
                </a:effectLst>
                <a:latin typeface="Arial" pitchFamily="34" charset="0"/>
                <a:cs typeface="Arial" pitchFamily="34" charset="0"/>
              </a:rPr>
              <a:t>Job Candidates</a:t>
            </a:r>
            <a:endParaRPr lang="en-US" sz="3200" dirty="0"/>
          </a:p>
        </p:txBody>
      </p:sp>
      <p:sp>
        <p:nvSpPr>
          <p:cNvPr id="3" name="TextBox 2"/>
          <p:cNvSpPr txBox="1"/>
          <p:nvPr/>
        </p:nvSpPr>
        <p:spPr>
          <a:xfrm>
            <a:off x="2656702" y="1507524"/>
            <a:ext cx="8649730" cy="4524315"/>
          </a:xfrm>
          <a:prstGeom prst="rect">
            <a:avLst/>
          </a:prstGeom>
          <a:noFill/>
        </p:spPr>
        <p:txBody>
          <a:bodyPr wrap="square" rtlCol="0">
            <a:spAutoFit/>
          </a:bodyPr>
          <a:lstStyle/>
          <a:p>
            <a:pPr marL="342900" lvl="1" indent="-342900">
              <a:buFont typeface="Arial" panose="020B0604020202020204" pitchFamily="34" charset="0"/>
              <a:buChar char="•"/>
            </a:pPr>
            <a:r>
              <a:rPr lang="en-US" altLang="en-US" sz="2400" dirty="0">
                <a:latin typeface="Arial" charset="0"/>
              </a:rPr>
              <a:t>We decided that each partnering agency could bring 5 job seekers to the event. </a:t>
            </a:r>
            <a:endParaRPr lang="en-US" altLang="en-US" sz="2400" dirty="0" smtClean="0">
              <a:latin typeface="Arial" charset="0"/>
            </a:endParaRPr>
          </a:p>
          <a:p>
            <a:pPr marL="342900" lvl="1" indent="-342900">
              <a:buFont typeface="Arial" panose="020B0604020202020204" pitchFamily="34" charset="0"/>
              <a:buChar char="•"/>
            </a:pPr>
            <a:endParaRPr lang="en-US" altLang="en-US" sz="2400" dirty="0" smtClean="0">
              <a:latin typeface="Arial" charset="0"/>
            </a:endParaRPr>
          </a:p>
          <a:p>
            <a:pPr marL="342900" indent="-342900">
              <a:buFont typeface="Arial" panose="020B0604020202020204" pitchFamily="34" charset="0"/>
              <a:buChar char="•"/>
            </a:pPr>
            <a:r>
              <a:rPr lang="en-US" altLang="en-US" sz="2400" dirty="0" smtClean="0">
                <a:latin typeface="Arial" charset="0"/>
              </a:rPr>
              <a:t>Only </a:t>
            </a:r>
            <a:r>
              <a:rPr lang="en-US" altLang="en-US" sz="2400" dirty="0">
                <a:latin typeface="Arial" charset="0"/>
              </a:rPr>
              <a:t>bring as many candidates as you can support</a:t>
            </a:r>
            <a:r>
              <a:rPr lang="en-US" altLang="en-US" sz="2400" dirty="0" smtClean="0">
                <a:latin typeface="Arial" charset="0"/>
              </a:rPr>
              <a:t>.</a:t>
            </a:r>
          </a:p>
          <a:p>
            <a:pPr marL="342900" indent="-342900">
              <a:buFont typeface="Arial" panose="020B0604020202020204" pitchFamily="34" charset="0"/>
              <a:buChar char="•"/>
            </a:pPr>
            <a:endParaRPr lang="en-US" altLang="en-US" sz="2400" dirty="0">
              <a:latin typeface="Arial" charset="0"/>
            </a:endParaRPr>
          </a:p>
          <a:p>
            <a:pPr marL="342900" indent="-342900">
              <a:buFont typeface="Arial" panose="020B0604020202020204" pitchFamily="34" charset="0"/>
              <a:buChar char="•"/>
            </a:pPr>
            <a:r>
              <a:rPr lang="en-US" altLang="en-US" sz="2400" dirty="0">
                <a:latin typeface="Arial" charset="0"/>
              </a:rPr>
              <a:t>No criteria other than that the job seekers was willing and able to put the work in that is needed to be successful</a:t>
            </a:r>
            <a:r>
              <a:rPr lang="en-US" altLang="en-US" sz="2400" dirty="0" smtClean="0">
                <a:latin typeface="Arial" charset="0"/>
              </a:rPr>
              <a:t>.</a:t>
            </a:r>
          </a:p>
          <a:p>
            <a:pPr marL="342900" indent="-342900">
              <a:buFont typeface="Arial" panose="020B0604020202020204" pitchFamily="34" charset="0"/>
              <a:buChar char="•"/>
            </a:pPr>
            <a:endParaRPr lang="en-US" altLang="en-US" sz="2400" dirty="0">
              <a:latin typeface="Arial" charset="0"/>
            </a:endParaRPr>
          </a:p>
          <a:p>
            <a:pPr marL="342900" indent="-342900">
              <a:buFont typeface="Arial" panose="020B0604020202020204" pitchFamily="34" charset="0"/>
              <a:buChar char="•"/>
            </a:pPr>
            <a:r>
              <a:rPr lang="en-US" altLang="en-US" sz="2400" dirty="0">
                <a:latin typeface="Arial" charset="0"/>
              </a:rPr>
              <a:t>Job seekers complete application and release of information (have to have a tracking mechanism</a:t>
            </a:r>
            <a:r>
              <a:rPr lang="en-US" altLang="en-US" sz="2400" dirty="0" smtClean="0">
                <a:latin typeface="Arial" charset="0"/>
              </a:rPr>
              <a:t>).</a:t>
            </a:r>
          </a:p>
          <a:p>
            <a:pPr marL="342900" indent="-342900">
              <a:buFont typeface="Arial" panose="020B0604020202020204" pitchFamily="34" charset="0"/>
              <a:buChar char="•"/>
            </a:pPr>
            <a:endParaRPr lang="en-US" altLang="en-US" sz="2400" dirty="0">
              <a:latin typeface="Arial" charset="0"/>
            </a:endParaRPr>
          </a:p>
          <a:p>
            <a:pPr marL="342900" indent="-342900">
              <a:buFont typeface="Arial" panose="020B0604020202020204" pitchFamily="34" charset="0"/>
              <a:buChar char="•"/>
            </a:pPr>
            <a:r>
              <a:rPr lang="en-US" altLang="en-US" sz="2400" dirty="0">
                <a:latin typeface="Arial" charset="0"/>
              </a:rPr>
              <a:t>Review expectation with candidates.  </a:t>
            </a:r>
            <a:endParaRPr lang="en-US" altLang="en-US" sz="2400" dirty="0">
              <a:latin typeface="Arial" charset="0"/>
            </a:endParaRPr>
          </a:p>
        </p:txBody>
      </p:sp>
    </p:spTree>
    <p:extLst>
      <p:ext uri="{BB962C8B-B14F-4D97-AF65-F5344CB8AC3E}">
        <p14:creationId xmlns:p14="http://schemas.microsoft.com/office/powerpoint/2010/main" val="157884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756" y="691978"/>
            <a:ext cx="8328454" cy="707886"/>
          </a:xfrm>
          <a:prstGeom prst="rect">
            <a:avLst/>
          </a:prstGeom>
          <a:noFill/>
        </p:spPr>
        <p:txBody>
          <a:bodyPr wrap="square" rtlCol="0">
            <a:spAutoFit/>
          </a:bodyPr>
          <a:lstStyle/>
          <a:p>
            <a:r>
              <a:rPr lang="en-US" sz="4000" b="1" dirty="0">
                <a:solidFill>
                  <a:srgbClr val="000090"/>
                </a:solidFill>
                <a:effectLst>
                  <a:outerShdw blurRad="38100" dist="38100" dir="2700000" algn="tl">
                    <a:srgbClr val="000000">
                      <a:alpha val="43137"/>
                    </a:srgbClr>
                  </a:outerShdw>
                </a:effectLst>
                <a:latin typeface="Arial" pitchFamily="34" charset="0"/>
                <a:cs typeface="Arial" pitchFamily="34" charset="0"/>
              </a:rPr>
              <a:t>Steps 4</a:t>
            </a:r>
            <a:r>
              <a:rPr lang="en-US" sz="40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Identify </a:t>
            </a:r>
            <a:r>
              <a:rPr lang="en-US" sz="3200" b="1"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Employers/Sectors</a:t>
            </a:r>
            <a:endParaRPr lang="en-US" sz="3200" dirty="0">
              <a:solidFill>
                <a:schemeClr val="accent5">
                  <a:lumMod val="75000"/>
                </a:schemeClr>
              </a:solidFill>
            </a:endParaRPr>
          </a:p>
        </p:txBody>
      </p:sp>
      <p:sp>
        <p:nvSpPr>
          <p:cNvPr id="4" name="TextBox 3"/>
          <p:cNvSpPr txBox="1"/>
          <p:nvPr/>
        </p:nvSpPr>
        <p:spPr>
          <a:xfrm>
            <a:off x="3212755" y="1767016"/>
            <a:ext cx="8229601" cy="3416320"/>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latin typeface="Arial" charset="0"/>
              </a:rPr>
              <a:t>Invite employers in job sectors that candidates are interested in. </a:t>
            </a:r>
            <a:endParaRPr lang="en-US" altLang="en-US" sz="2400" dirty="0" smtClean="0">
              <a:latin typeface="Arial" charset="0"/>
            </a:endParaRPr>
          </a:p>
          <a:p>
            <a:pPr marL="342900" indent="-342900">
              <a:buFont typeface="Arial" panose="020B0604020202020204" pitchFamily="34" charset="0"/>
              <a:buChar char="•"/>
            </a:pPr>
            <a:endParaRPr lang="en-US" altLang="en-US" sz="2400" dirty="0">
              <a:latin typeface="Arial" charset="0"/>
            </a:endParaRPr>
          </a:p>
          <a:p>
            <a:pPr marL="342900" indent="-342900">
              <a:buFont typeface="Arial" panose="020B0604020202020204" pitchFamily="34" charset="0"/>
              <a:buChar char="•"/>
            </a:pPr>
            <a:r>
              <a:rPr lang="en-US" altLang="en-US" sz="2400" dirty="0">
                <a:latin typeface="Arial" charset="0"/>
              </a:rPr>
              <a:t>Let them know the number of job seekers in their sector</a:t>
            </a:r>
            <a:r>
              <a:rPr lang="en-US" altLang="en-US" sz="2400" dirty="0" smtClean="0">
                <a:latin typeface="Arial" charset="0"/>
              </a:rPr>
              <a:t>.</a:t>
            </a:r>
          </a:p>
          <a:p>
            <a:pPr marL="342900" indent="-342900">
              <a:buFont typeface="Arial" panose="020B0604020202020204" pitchFamily="34" charset="0"/>
              <a:buChar char="•"/>
            </a:pPr>
            <a:endParaRPr lang="en-US" altLang="en-US" sz="2400" dirty="0">
              <a:latin typeface="Arial" charset="0"/>
            </a:endParaRPr>
          </a:p>
          <a:p>
            <a:pPr marL="342900" indent="-342900">
              <a:buFont typeface="Arial" panose="020B0604020202020204" pitchFamily="34" charset="0"/>
              <a:buChar char="•"/>
            </a:pPr>
            <a:r>
              <a:rPr lang="en-US" altLang="en-US" sz="2400" dirty="0">
                <a:latin typeface="Arial" charset="0"/>
              </a:rPr>
              <a:t>Have them provide job descriptions</a:t>
            </a:r>
            <a:r>
              <a:rPr lang="en-US" altLang="en-US" sz="2400" dirty="0" smtClean="0">
                <a:latin typeface="Arial" charset="0"/>
              </a:rPr>
              <a:t>.</a:t>
            </a:r>
          </a:p>
          <a:p>
            <a:pPr marL="342900" indent="-342900">
              <a:buFont typeface="Arial" panose="020B0604020202020204" pitchFamily="34" charset="0"/>
              <a:buChar char="•"/>
            </a:pPr>
            <a:endParaRPr lang="en-US" altLang="en-US" sz="2400" dirty="0">
              <a:latin typeface="Arial" charset="0"/>
            </a:endParaRPr>
          </a:p>
          <a:p>
            <a:pPr marL="342900" indent="-342900">
              <a:buFont typeface="Arial" panose="020B0604020202020204" pitchFamily="34" charset="0"/>
              <a:buChar char="•"/>
            </a:pPr>
            <a:r>
              <a:rPr lang="en-US" altLang="en-US" sz="2400" dirty="0">
                <a:latin typeface="Arial" charset="0"/>
              </a:rPr>
              <a:t>Send e-mails in every form: e-mails, in-person, phone calls, and calendar invites.  </a:t>
            </a:r>
            <a:endParaRPr lang="en-US" altLang="en-US" sz="2400" dirty="0">
              <a:latin typeface="Arial" charset="0"/>
            </a:endParaRPr>
          </a:p>
        </p:txBody>
      </p:sp>
    </p:spTree>
    <p:extLst>
      <p:ext uri="{BB962C8B-B14F-4D97-AF65-F5344CB8AC3E}">
        <p14:creationId xmlns:p14="http://schemas.microsoft.com/office/powerpoint/2010/main" val="227893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0335" y="321276"/>
            <a:ext cx="7261475" cy="707886"/>
          </a:xfrm>
          <a:prstGeom prst="rect">
            <a:avLst/>
          </a:prstGeom>
          <a:noFill/>
        </p:spPr>
        <p:txBody>
          <a:bodyPr wrap="none" rtlCol="0">
            <a:spAutoFit/>
          </a:bodyPr>
          <a:lstStyle/>
          <a:p>
            <a:r>
              <a:rPr lang="en-US" sz="4000" dirty="0">
                <a:solidFill>
                  <a:srgbClr val="000090"/>
                </a:solidFill>
                <a:effectLst>
                  <a:outerShdw blurRad="38100" dist="38100" dir="2700000" algn="tl">
                    <a:srgbClr val="000000">
                      <a:alpha val="43137"/>
                    </a:srgbClr>
                  </a:outerShdw>
                </a:effectLst>
                <a:latin typeface="Arial" pitchFamily="34" charset="0"/>
                <a:cs typeface="Arial" pitchFamily="34" charset="0"/>
              </a:rPr>
              <a:t>Step </a:t>
            </a:r>
            <a:r>
              <a:rPr lang="en-US" sz="4000"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5 </a:t>
            </a:r>
            <a:r>
              <a:rPr lang="en-US" sz="3200" dirty="0">
                <a:solidFill>
                  <a:srgbClr val="000090"/>
                </a:solidFill>
                <a:effectLst>
                  <a:outerShdw blurRad="38100" dist="38100" dir="2700000" algn="tl">
                    <a:srgbClr val="000000">
                      <a:alpha val="43137"/>
                    </a:srgbClr>
                  </a:outerShdw>
                </a:effectLst>
                <a:latin typeface="Arial" pitchFamily="34" charset="0"/>
                <a:cs typeface="Arial" pitchFamily="34" charset="0"/>
              </a:rPr>
              <a:t>-- Work Readiness Workshop </a:t>
            </a:r>
            <a:endParaRPr lang="en-US" sz="3200" dirty="0"/>
          </a:p>
        </p:txBody>
      </p:sp>
      <p:sp>
        <p:nvSpPr>
          <p:cNvPr id="3" name="TextBox 2"/>
          <p:cNvSpPr txBox="1"/>
          <p:nvPr/>
        </p:nvSpPr>
        <p:spPr>
          <a:xfrm>
            <a:off x="2990334" y="1408670"/>
            <a:ext cx="8600303" cy="4801314"/>
          </a:xfrm>
          <a:prstGeom prst="rect">
            <a:avLst/>
          </a:prstGeom>
          <a:noFill/>
        </p:spPr>
        <p:txBody>
          <a:bodyPr wrap="square" rtlCol="0">
            <a:spAutoFit/>
          </a:bodyPr>
          <a:lstStyle/>
          <a:p>
            <a:pPr>
              <a:defRPr/>
            </a:pPr>
            <a:r>
              <a:rPr lang="en-US" sz="2000" dirty="0">
                <a:latin typeface="Arial" pitchFamily="34" charset="0"/>
                <a:cs typeface="Arial" panose="020B0604020202020204" pitchFamily="34" charset="0"/>
              </a:rPr>
              <a:t>Stations</a:t>
            </a:r>
          </a:p>
          <a:p>
            <a:pPr>
              <a:defRPr/>
            </a:pPr>
            <a:endParaRPr lang="en-US" sz="1600" dirty="0">
              <a:latin typeface="Arial" pitchFamily="34" charset="0"/>
              <a:cs typeface="Arial" panose="020B0604020202020204" pitchFamily="34" charset="0"/>
            </a:endParaRPr>
          </a:p>
          <a:p>
            <a:pPr marL="800100" lvl="1" indent="-342900">
              <a:buFont typeface="Arial" pitchFamily="34" charset="0"/>
              <a:buChar char="•"/>
              <a:defRPr/>
            </a:pPr>
            <a:r>
              <a:rPr lang="en-US" dirty="0">
                <a:latin typeface="Arial" pitchFamily="34" charset="0"/>
                <a:cs typeface="Arial" panose="020B0604020202020204" pitchFamily="34" charset="0"/>
              </a:rPr>
              <a:t>The Look – grooming, hygiene and what-to-wear</a:t>
            </a:r>
          </a:p>
          <a:p>
            <a:pPr marL="800100" lvl="1" indent="-342900">
              <a:buFont typeface="Arial" pitchFamily="34" charset="0"/>
              <a:buChar char="•"/>
              <a:defRPr/>
            </a:pPr>
            <a:endParaRPr lang="en-US" dirty="0">
              <a:latin typeface="Arial" pitchFamily="34" charset="0"/>
              <a:cs typeface="Arial" panose="020B0604020202020204" pitchFamily="34" charset="0"/>
            </a:endParaRPr>
          </a:p>
          <a:p>
            <a:pPr marL="800100" lvl="1" indent="-342900">
              <a:buFont typeface="Arial" pitchFamily="34" charset="0"/>
              <a:buChar char="•"/>
              <a:defRPr/>
            </a:pPr>
            <a:r>
              <a:rPr lang="en-US" dirty="0">
                <a:latin typeface="Arial" pitchFamily="34" charset="0"/>
                <a:cs typeface="Arial" panose="020B0604020202020204" pitchFamily="34" charset="0"/>
              </a:rPr>
              <a:t>Interviewing – </a:t>
            </a:r>
            <a:r>
              <a:rPr lang="en-US" u="sng" dirty="0">
                <a:latin typeface="Arial" pitchFamily="34" charset="0"/>
                <a:cs typeface="Arial" panose="020B0604020202020204" pitchFamily="34" charset="0"/>
              </a:rPr>
              <a:t>business partners</a:t>
            </a:r>
            <a:r>
              <a:rPr lang="en-US" dirty="0">
                <a:latin typeface="Arial" pitchFamily="34" charset="0"/>
                <a:cs typeface="Arial" panose="020B0604020202020204" pitchFamily="34" charset="0"/>
              </a:rPr>
              <a:t> perform mock interviews with candidates and provide immediate feedback</a:t>
            </a:r>
          </a:p>
          <a:p>
            <a:pPr marL="800100" lvl="1" indent="-342900">
              <a:buFont typeface="Arial" pitchFamily="34" charset="0"/>
              <a:buChar char="•"/>
              <a:defRPr/>
            </a:pPr>
            <a:endParaRPr lang="en-US" dirty="0">
              <a:latin typeface="Arial" pitchFamily="34" charset="0"/>
              <a:cs typeface="Arial" panose="020B0604020202020204" pitchFamily="34" charset="0"/>
            </a:endParaRPr>
          </a:p>
          <a:p>
            <a:pPr marL="800100" lvl="1" indent="-342900">
              <a:buFont typeface="Arial" pitchFamily="34" charset="0"/>
              <a:buChar char="•"/>
              <a:defRPr/>
            </a:pPr>
            <a:r>
              <a:rPr lang="en-US" dirty="0">
                <a:latin typeface="Arial" pitchFamily="34" charset="0"/>
                <a:cs typeface="Arial" panose="020B0604020202020204" pitchFamily="34" charset="0"/>
              </a:rPr>
              <a:t>Resume and Application – Utilizing job descriptions provided by businesses who will be at the reverse job fair, job candidates receive assistance/suggestions on how to tailor their resumes</a:t>
            </a:r>
          </a:p>
          <a:p>
            <a:pPr marL="800100" lvl="1" indent="-342900">
              <a:buFont typeface="Arial" pitchFamily="34" charset="0"/>
              <a:buChar char="•"/>
              <a:defRPr/>
            </a:pPr>
            <a:endParaRPr lang="en-US" dirty="0">
              <a:latin typeface="Arial" pitchFamily="34" charset="0"/>
              <a:cs typeface="Arial" panose="020B0604020202020204" pitchFamily="34" charset="0"/>
            </a:endParaRPr>
          </a:p>
          <a:p>
            <a:pPr marL="800100" lvl="1" indent="-342900">
              <a:buFont typeface="Arial" pitchFamily="34" charset="0"/>
              <a:buChar char="•"/>
              <a:defRPr/>
            </a:pPr>
            <a:r>
              <a:rPr lang="en-US" dirty="0">
                <a:latin typeface="Arial" pitchFamily="34" charset="0"/>
                <a:cs typeface="Arial" panose="020B0604020202020204" pitchFamily="34" charset="0"/>
              </a:rPr>
              <a:t>30-Second Elevator Speech – Using a cell phone, introductions are recorded and played back so job candidates can learn to make an impressive first impression</a:t>
            </a:r>
          </a:p>
          <a:p>
            <a:pPr marL="800100" lvl="1" indent="-342900">
              <a:buFont typeface="Arial" pitchFamily="34" charset="0"/>
              <a:buChar char="•"/>
              <a:defRPr/>
            </a:pPr>
            <a:endParaRPr lang="en-US" dirty="0">
              <a:latin typeface="Arial" pitchFamily="34" charset="0"/>
              <a:cs typeface="Arial" panose="020B0604020202020204" pitchFamily="34" charset="0"/>
            </a:endParaRPr>
          </a:p>
          <a:p>
            <a:pPr marL="800100" lvl="1" indent="-342900">
              <a:buFont typeface="Arial" pitchFamily="34" charset="0"/>
              <a:buChar char="•"/>
              <a:defRPr/>
            </a:pPr>
            <a:r>
              <a:rPr lang="en-US" dirty="0">
                <a:latin typeface="Arial" pitchFamily="34" charset="0"/>
                <a:cs typeface="Arial" panose="020B0604020202020204" pitchFamily="34" charset="0"/>
              </a:rPr>
              <a:t>Display 101 – Each job candidates booth needs to be eye-catching and different – a unique way to showcase their talents.</a:t>
            </a:r>
            <a:endParaRPr lang="en-US" dirty="0">
              <a:latin typeface="Arial" pitchFamily="34" charset="0"/>
              <a:cs typeface="Arial" panose="020B0604020202020204" pitchFamily="34" charset="0"/>
            </a:endParaRPr>
          </a:p>
        </p:txBody>
      </p:sp>
    </p:spTree>
    <p:extLst>
      <p:ext uri="{BB962C8B-B14F-4D97-AF65-F5344CB8AC3E}">
        <p14:creationId xmlns:p14="http://schemas.microsoft.com/office/powerpoint/2010/main" val="402338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7103" y="1087395"/>
            <a:ext cx="1866217" cy="707886"/>
          </a:xfrm>
          <a:prstGeom prst="rect">
            <a:avLst/>
          </a:prstGeom>
          <a:noFill/>
        </p:spPr>
        <p:txBody>
          <a:bodyPr wrap="none" rtlCol="0">
            <a:spAutoFit/>
          </a:bodyPr>
          <a:lstStyle/>
          <a:p>
            <a:r>
              <a:rPr lang="en-US" sz="4000" b="1" dirty="0">
                <a:solidFill>
                  <a:srgbClr val="000090"/>
                </a:solidFill>
                <a:effectLst>
                  <a:outerShdw blurRad="38100" dist="38100" dir="2700000" algn="tl">
                    <a:srgbClr val="000000">
                      <a:alpha val="43137"/>
                    </a:srgbClr>
                  </a:outerShdw>
                </a:effectLst>
                <a:latin typeface="Arial" pitchFamily="34" charset="0"/>
                <a:cs typeface="Arial" pitchFamily="34" charset="0"/>
              </a:rPr>
              <a:t>Step </a:t>
            </a:r>
            <a:r>
              <a:rPr lang="en-US" sz="4000" b="1" dirty="0" smtClean="0">
                <a:solidFill>
                  <a:srgbClr val="000090"/>
                </a:solidFill>
                <a:effectLst>
                  <a:outerShdw blurRad="38100" dist="38100" dir="2700000" algn="tl">
                    <a:srgbClr val="000000">
                      <a:alpha val="43137"/>
                    </a:srgbClr>
                  </a:outerShdw>
                </a:effectLst>
                <a:latin typeface="Arial" pitchFamily="34" charset="0"/>
                <a:cs typeface="Arial" pitchFamily="34" charset="0"/>
              </a:rPr>
              <a:t>6 </a:t>
            </a:r>
            <a:endParaRPr lang="en-US" sz="4000" dirty="0"/>
          </a:p>
        </p:txBody>
      </p:sp>
      <p:pic>
        <p:nvPicPr>
          <p:cNvPr id="3" name="Picture 2" title="One on One Coaching"/>
          <p:cNvPicPr>
            <a:picLocks noChangeAspect="1" noChangeArrowheads="1"/>
          </p:cNvPicPr>
          <p:nvPr/>
        </p:nvPicPr>
        <p:blipFill>
          <a:blip r:embed="rId2"/>
          <a:srcRect/>
          <a:stretch>
            <a:fillRect/>
          </a:stretch>
        </p:blipFill>
        <p:spPr bwMode="auto">
          <a:xfrm>
            <a:off x="4789961" y="2520779"/>
            <a:ext cx="4000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4006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TotalTime>
  <Words>897</Words>
  <Application>Microsoft Office PowerPoint</Application>
  <PresentationFormat>Custom</PresentationFormat>
  <Paragraphs>115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WD</cp:lastModifiedBy>
  <cp:revision>15</cp:revision>
  <dcterms:created xsi:type="dcterms:W3CDTF">2018-06-13T15:03:45Z</dcterms:created>
  <dcterms:modified xsi:type="dcterms:W3CDTF">2018-09-14T13:54:12Z</dcterms:modified>
</cp:coreProperties>
</file>