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AF883-4F8F-4A79-B9E2-6505580ADD84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60ADD-F7CC-4A64-A98A-95762AD26F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77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60ADD-F7CC-4A64-A98A-95762AD26FC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9364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60ADD-F7CC-4A64-A98A-95762AD26FC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8953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60ADD-F7CC-4A64-A98A-95762AD26FC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894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60ADD-F7CC-4A64-A98A-95762AD26FC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177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60ADD-F7CC-4A64-A98A-95762AD26FC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945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60ADD-F7CC-4A64-A98A-95762AD26FC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31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60ADD-F7CC-4A64-A98A-95762AD26FC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487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60ADD-F7CC-4A64-A98A-95762AD26FC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616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60ADD-F7CC-4A64-A98A-95762AD26FCD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7487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60ADD-F7CC-4A64-A98A-95762AD26FCD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799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60ADD-F7CC-4A64-A98A-95762AD26FC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418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08E0-BD2D-4536-9435-24F6E05A2F6B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9964-A326-49C9-A3FC-B5D3C494B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493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08E0-BD2D-4536-9435-24F6E05A2F6B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9964-A326-49C9-A3FC-B5D3C494B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36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08E0-BD2D-4536-9435-24F6E05A2F6B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9964-A326-49C9-A3FC-B5D3C494B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88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08E0-BD2D-4536-9435-24F6E05A2F6B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9964-A326-49C9-A3FC-B5D3C494B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51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08E0-BD2D-4536-9435-24F6E05A2F6B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9964-A326-49C9-A3FC-B5D3C494B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307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08E0-BD2D-4536-9435-24F6E05A2F6B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9964-A326-49C9-A3FC-B5D3C494B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58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08E0-BD2D-4536-9435-24F6E05A2F6B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9964-A326-49C9-A3FC-B5D3C494B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91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08E0-BD2D-4536-9435-24F6E05A2F6B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9964-A326-49C9-A3FC-B5D3C494B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418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08E0-BD2D-4536-9435-24F6E05A2F6B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9964-A326-49C9-A3FC-B5D3C494B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129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08E0-BD2D-4536-9435-24F6E05A2F6B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9964-A326-49C9-A3FC-B5D3C494B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747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08E0-BD2D-4536-9435-24F6E05A2F6B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A9964-A326-49C9-A3FC-B5D3C494B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1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A08E0-BD2D-4536-9435-24F6E05A2F6B}" type="datetimeFigureOut">
              <a:rPr lang="en-US" smtClean="0"/>
              <a:t>3/12/2019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A9964-A326-49C9-A3FC-B5D3C494B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63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x.adobe.com/acrobat/using/create-verify-pdf-accessibility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google.com/docs/answer/6199477?hl=en&amp;ref_topic=603980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Making Documents Accessible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Wes Majerus, Iowa Department for the Blind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76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conveyed by color alone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be avoided at all costs.</a:t>
            </a:r>
          </a:p>
          <a:p>
            <a:r>
              <a:rPr lang="en-US" dirty="0" smtClean="0"/>
              <a:t>This affects those who are color blind and those using the computer with a screen reader that doesn’t read color automatically.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06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using Adobe Reader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most important aspect with Adobe is ensuring the PDF is Searchable.</a:t>
            </a:r>
          </a:p>
          <a:p>
            <a:r>
              <a:rPr lang="en-US" dirty="0" smtClean="0"/>
              <a:t>This allows screen readers to access text.</a:t>
            </a:r>
          </a:p>
          <a:p>
            <a:r>
              <a:rPr lang="en-US" dirty="0" smtClean="0"/>
              <a:t>Use the authoring tools styles function to create headings.</a:t>
            </a:r>
          </a:p>
          <a:p>
            <a:r>
              <a:rPr lang="en-US" dirty="0" smtClean="0"/>
              <a:t>Many authoring tools let you right-click on a photo/graphic to add alternative text.</a:t>
            </a:r>
          </a:p>
          <a:p>
            <a:r>
              <a:rPr lang="en-US" dirty="0" smtClean="0"/>
              <a:t>Adobe has documents available for </a:t>
            </a:r>
            <a:r>
              <a:rPr lang="en-US" dirty="0" err="1" smtClean="0"/>
              <a:t>credating</a:t>
            </a:r>
            <a:r>
              <a:rPr lang="en-US" dirty="0" smtClean="0"/>
              <a:t> accessible forms.</a:t>
            </a:r>
          </a:p>
          <a:p>
            <a:r>
              <a:rPr lang="en-US" dirty="0" smtClean="0"/>
              <a:t>Use authoring tools’ functions to create data tables with column and row headers denoted or in the first row or column.</a:t>
            </a:r>
          </a:p>
          <a:p>
            <a:r>
              <a:rPr lang="en-US" dirty="0" smtClean="0"/>
              <a:t>Meaningful link text can be added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8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Docs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 Docs allows for the creation of headings through the Styles selection by highlighting desired text and switching from normal.</a:t>
            </a:r>
          </a:p>
          <a:p>
            <a:r>
              <a:rPr lang="en-US" dirty="0" smtClean="0"/>
              <a:t>Google allows for the insertion of Tables.</a:t>
            </a:r>
          </a:p>
          <a:p>
            <a:r>
              <a:rPr lang="en-US" dirty="0" smtClean="0"/>
              <a:t>Right-Click photos to add alternative text.</a:t>
            </a:r>
          </a:p>
          <a:p>
            <a:r>
              <a:rPr lang="en-US" dirty="0" smtClean="0"/>
              <a:t>Google Forms allows for the labeling of controls.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52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Microsoft Office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Office is unique because it contains an Accessibility Checker.</a:t>
            </a:r>
          </a:p>
          <a:p>
            <a:r>
              <a:rPr lang="en-US" dirty="0" smtClean="0"/>
              <a:t>This will point out areas that might be inaccessible.</a:t>
            </a:r>
          </a:p>
          <a:p>
            <a:r>
              <a:rPr lang="en-US" dirty="0" smtClean="0"/>
              <a:t>Headings are accessed through the Styles menu, or by pressing CTRL+Alt+1, 2, or 3 after highlighting text.</a:t>
            </a:r>
          </a:p>
          <a:p>
            <a:r>
              <a:rPr lang="en-US" dirty="0" smtClean="0"/>
              <a:t>Use the Insert Table function to create an accessible table.</a:t>
            </a:r>
          </a:p>
          <a:p>
            <a:r>
              <a:rPr lang="en-US" dirty="0" smtClean="0"/>
              <a:t>When making Word forms, use the Legacy Form Controls as they are more accessible.</a:t>
            </a:r>
          </a:p>
          <a:p>
            <a:r>
              <a:rPr lang="en-US" dirty="0" smtClean="0"/>
              <a:t>Right-click images to add alternative text.</a:t>
            </a:r>
          </a:p>
          <a:p>
            <a:r>
              <a:rPr lang="en-US" dirty="0" smtClean="0"/>
              <a:t>Saving office Docs as PDF will carry all of these attributes over.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78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Documents Accessible in Acrobat Pro: </a:t>
            </a:r>
            <a:r>
              <a:rPr lang="en-US" dirty="0" smtClean="0">
                <a:hlinkClick r:id="rId3"/>
              </a:rPr>
              <a:t>https://helpx.adobe.com/acrobat/using/create-verify-pdf-accessibility.html</a:t>
            </a:r>
            <a:endParaRPr lang="en-US" dirty="0" smtClean="0"/>
          </a:p>
          <a:p>
            <a:r>
              <a:rPr lang="en-US" dirty="0" smtClean="0"/>
              <a:t>Making Documents Accessible in Google Docs: </a:t>
            </a:r>
            <a:r>
              <a:rPr lang="en-US" dirty="0" smtClean="0">
                <a:hlinkClick r:id="rId4"/>
              </a:rPr>
              <a:t>https://support.google.com/docs/answer/6199477?hl=en&amp;ref_topic=6039805</a:t>
            </a:r>
            <a:endParaRPr lang="en-US" dirty="0" smtClean="0"/>
          </a:p>
          <a:p>
            <a:r>
              <a:rPr lang="en-US" dirty="0" smtClean="0"/>
              <a:t>Using the Office Accessibility Checker: https://support.office.com/en-us/article/use-the-accessibility-checker-to-find-accessibility-issues-a16f6de0-2f39-4a2b-8bd8-5ad801426c7f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54615"/>
            <a:ext cx="10515600" cy="1325563"/>
          </a:xfrm>
        </p:spPr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8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Make Documents Accessible?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9815"/>
            <a:ext cx="10515600" cy="4351338"/>
          </a:xfrm>
        </p:spPr>
        <p:txBody>
          <a:bodyPr/>
          <a:lstStyle/>
          <a:p>
            <a:r>
              <a:rPr lang="en-US" dirty="0" smtClean="0"/>
              <a:t>In many cases your accessibility changes can make the document easier to read for everyone.</a:t>
            </a:r>
          </a:p>
          <a:p>
            <a:r>
              <a:rPr lang="en-US" dirty="0" smtClean="0"/>
              <a:t>Your patrons will appreciate being able to get access to your information no matter how they read the document.</a:t>
            </a:r>
          </a:p>
          <a:p>
            <a:r>
              <a:rPr lang="en-US" dirty="0" smtClean="0"/>
              <a:t>It is the law for State and Federal agencies.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48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4615"/>
            <a:ext cx="10515600" cy="1325563"/>
          </a:xfrm>
        </p:spPr>
        <p:txBody>
          <a:bodyPr/>
          <a:lstStyle/>
          <a:p>
            <a:r>
              <a:rPr lang="en-US" dirty="0" smtClean="0"/>
              <a:t>Common Document Elements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Images</a:t>
            </a:r>
          </a:p>
          <a:p>
            <a:r>
              <a:rPr lang="en-US" dirty="0" smtClean="0"/>
              <a:t>Tables</a:t>
            </a:r>
          </a:p>
          <a:p>
            <a:r>
              <a:rPr lang="en-US" dirty="0" smtClean="0"/>
              <a:t>Form Controls</a:t>
            </a:r>
          </a:p>
          <a:p>
            <a:r>
              <a:rPr lang="en-US" dirty="0" smtClean="0"/>
              <a:t>Headings</a:t>
            </a:r>
          </a:p>
          <a:p>
            <a:r>
              <a:rPr lang="en-US" dirty="0" smtClean="0"/>
              <a:t>Links</a:t>
            </a:r>
          </a:p>
          <a:p>
            <a:r>
              <a:rPr lang="en-US" dirty="0" smtClean="0"/>
              <a:t>Data conveyed by color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0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6145"/>
            <a:ext cx="10515600" cy="1325563"/>
          </a:xfrm>
        </p:spPr>
        <p:txBody>
          <a:bodyPr/>
          <a:lstStyle/>
          <a:p>
            <a:r>
              <a:rPr lang="en-US" dirty="0" smtClean="0"/>
              <a:t>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7155"/>
            <a:ext cx="10515600" cy="4351338"/>
          </a:xfrm>
        </p:spPr>
        <p:txBody>
          <a:bodyPr/>
          <a:lstStyle/>
          <a:p>
            <a:r>
              <a:rPr lang="en-US" dirty="0" smtClean="0"/>
              <a:t>Are everywhere in the world.</a:t>
            </a:r>
          </a:p>
          <a:p>
            <a:r>
              <a:rPr lang="en-US" dirty="0" smtClean="0"/>
              <a:t>Can either be decorative or informative.</a:t>
            </a:r>
          </a:p>
          <a:p>
            <a:r>
              <a:rPr lang="en-US" dirty="0" smtClean="0"/>
              <a:t>Should be described with Alternative Text.</a:t>
            </a:r>
          </a:p>
          <a:p>
            <a:r>
              <a:rPr lang="en-US" dirty="0" smtClean="0"/>
              <a:t>Many platforms allow you to do this.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51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Meaningful Alternative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715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the image is decorative, like a border or separator, the alt text should be empty, or contain a space.</a:t>
            </a:r>
          </a:p>
          <a:p>
            <a:r>
              <a:rPr lang="en-US" dirty="0" smtClean="0"/>
              <a:t>Screen readers sometimes read the file name of the image without alt text.</a:t>
            </a:r>
          </a:p>
          <a:p>
            <a:r>
              <a:rPr lang="en-US" dirty="0" smtClean="0"/>
              <a:t>Less is more.</a:t>
            </a:r>
          </a:p>
          <a:p>
            <a:r>
              <a:rPr lang="en-US" dirty="0" smtClean="0"/>
              <a:t>The words “Picture of”, “Image Of”,, etc. are redundant in the text.</a:t>
            </a:r>
          </a:p>
          <a:p>
            <a:r>
              <a:rPr lang="en-US" dirty="0" smtClean="0"/>
              <a:t>If the image is actionable, such as a link or button, the alt text should describe the action, not what the image is.</a:t>
            </a:r>
          </a:p>
          <a:p>
            <a:r>
              <a:rPr lang="en-US" dirty="0" smtClean="0"/>
              <a:t>A house taking you to the home page should just say “Home or “Home page.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098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be created using the creation tool’s Insert Table function.</a:t>
            </a:r>
          </a:p>
          <a:p>
            <a:r>
              <a:rPr lang="en-US" dirty="0" smtClean="0"/>
              <a:t>Should not be used to lay out the text; only for data.</a:t>
            </a:r>
          </a:p>
          <a:p>
            <a:r>
              <a:rPr lang="en-US" dirty="0" smtClean="0"/>
              <a:t>Headers should be in the same table as data and should be in the first row or column.</a:t>
            </a:r>
          </a:p>
          <a:p>
            <a:r>
              <a:rPr lang="en-US" dirty="0" smtClean="0"/>
              <a:t>Example: television schedule with the times across top and channels in left column.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273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types are radio buttons, checkboxes, edit fields, and dropdown lists.</a:t>
            </a:r>
          </a:p>
          <a:p>
            <a:r>
              <a:rPr lang="en-US" dirty="0" smtClean="0"/>
              <a:t>Use the platform’s labeling function to give the control a meaningful name.</a:t>
            </a:r>
          </a:p>
          <a:p>
            <a:r>
              <a:rPr lang="en-US" dirty="0" smtClean="0"/>
              <a:t>For grouped controls like radio buttons and check boxes, make sure question is read aloud.</a:t>
            </a:r>
          </a:p>
          <a:p>
            <a:r>
              <a:rPr lang="en-US" dirty="0" smtClean="0"/>
              <a:t>Ensure that edit controls have meaningful labels.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4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 to break the document into sections.</a:t>
            </a:r>
          </a:p>
          <a:p>
            <a:r>
              <a:rPr lang="en-US" dirty="0" smtClean="0"/>
              <a:t>Should be created through the heading styles in the creation platform, not just by font changes.</a:t>
            </a:r>
          </a:p>
          <a:p>
            <a:r>
              <a:rPr lang="en-US" dirty="0" smtClean="0"/>
              <a:t>Sections of the document should be denoted by increasing heading numbers.</a:t>
            </a:r>
          </a:p>
          <a:p>
            <a:r>
              <a:rPr lang="en-US" dirty="0" smtClean="0"/>
              <a:t>Limit use of heading 1 to the main content beginning.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08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mentioned, image-based links should have alternative text stating where the link goes or what it does.</a:t>
            </a:r>
          </a:p>
          <a:p>
            <a:r>
              <a:rPr lang="en-US" dirty="0" smtClean="0"/>
              <a:t>“Click Here” is not a meaningful link name.</a:t>
            </a:r>
          </a:p>
          <a:p>
            <a:r>
              <a:rPr lang="en-US" dirty="0" smtClean="0"/>
              <a:t>In-text links should not be vague when read out of context. Example, the word “This” in a sentence is the only link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10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737</Words>
  <Application>Microsoft Office PowerPoint</Application>
  <PresentationFormat>Widescreen</PresentationFormat>
  <Paragraphs>83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Making Documents Accessible</vt:lpstr>
      <vt:lpstr>Why Make Documents Accessible?</vt:lpstr>
      <vt:lpstr>Common Document Elements </vt:lpstr>
      <vt:lpstr>Images</vt:lpstr>
      <vt:lpstr>Meaningful Alternative Tags</vt:lpstr>
      <vt:lpstr>Tables</vt:lpstr>
      <vt:lpstr>Form Controls</vt:lpstr>
      <vt:lpstr>Headings</vt:lpstr>
      <vt:lpstr>Links</vt:lpstr>
      <vt:lpstr>Content conveyed by color alone</vt:lpstr>
      <vt:lpstr>Implementation using Adobe Reader</vt:lpstr>
      <vt:lpstr>Google Docs</vt:lpstr>
      <vt:lpstr>Microsoft Office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Documents Accessible</dc:title>
  <dc:creator>Wesley Majerus</dc:creator>
  <cp:lastModifiedBy>Wesley Majerus</cp:lastModifiedBy>
  <cp:revision>10</cp:revision>
  <dcterms:created xsi:type="dcterms:W3CDTF">2019-03-12T18:45:24Z</dcterms:created>
  <dcterms:modified xsi:type="dcterms:W3CDTF">2019-03-12T20:54:16Z</dcterms:modified>
</cp:coreProperties>
</file>