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4" r:id="rId5"/>
    <p:sldId id="259" r:id="rId6"/>
    <p:sldId id="262" r:id="rId7"/>
    <p:sldId id="265" r:id="rId8"/>
    <p:sldId id="258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958"/>
    <a:srgbClr val="AFABAB"/>
    <a:srgbClr val="176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2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6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889184" y="-2"/>
            <a:ext cx="10302817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2817" h="6858001">
                <a:moveTo>
                  <a:pt x="3329798" y="0"/>
                </a:moveTo>
                <a:lnTo>
                  <a:pt x="10302817" y="1"/>
                </a:lnTo>
                <a:lnTo>
                  <a:pt x="10302817" y="6858001"/>
                </a:lnTo>
                <a:lnTo>
                  <a:pt x="3821502" y="6858001"/>
                </a:lnTo>
                <a:cubicBezTo>
                  <a:pt x="3792748" y="6852250"/>
                  <a:pt x="28754" y="2481532"/>
                  <a:pt x="0" y="2458528"/>
                </a:cubicBezTo>
                <a:lnTo>
                  <a:pt x="3329798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4"/>
          <p:cNvSpPr/>
          <p:nvPr userDrawn="1"/>
        </p:nvSpPr>
        <p:spPr>
          <a:xfrm rot="5400000">
            <a:off x="-208443" y="247259"/>
            <a:ext cx="3338423" cy="2938791"/>
          </a:xfrm>
          <a:custGeom>
            <a:avLst/>
            <a:gdLst>
              <a:gd name="connsiteX0" fmla="*/ 0 w 3381555"/>
              <a:gd name="connsiteY0" fmla="*/ 3827311 h 3827311"/>
              <a:gd name="connsiteX1" fmla="*/ 1690778 w 3381555"/>
              <a:gd name="connsiteY1" fmla="*/ 0 h 3827311"/>
              <a:gd name="connsiteX2" fmla="*/ 3381555 w 3381555"/>
              <a:gd name="connsiteY2" fmla="*/ 3827311 h 3827311"/>
              <a:gd name="connsiteX3" fmla="*/ 0 w 3381555"/>
              <a:gd name="connsiteY3" fmla="*/ 3827311 h 3827311"/>
              <a:gd name="connsiteX0" fmla="*/ 0 w 3381555"/>
              <a:gd name="connsiteY0" fmla="*/ 4034345 h 4034345"/>
              <a:gd name="connsiteX1" fmla="*/ 1216325 w 3381555"/>
              <a:gd name="connsiteY1" fmla="*/ 0 h 4034345"/>
              <a:gd name="connsiteX2" fmla="*/ 3381555 w 3381555"/>
              <a:gd name="connsiteY2" fmla="*/ 4034345 h 4034345"/>
              <a:gd name="connsiteX3" fmla="*/ 0 w 3381555"/>
              <a:gd name="connsiteY3" fmla="*/ 4034345 h 4034345"/>
              <a:gd name="connsiteX0" fmla="*/ 0 w 3838755"/>
              <a:gd name="connsiteY0" fmla="*/ 4034345 h 4034345"/>
              <a:gd name="connsiteX1" fmla="*/ 1216325 w 3838755"/>
              <a:gd name="connsiteY1" fmla="*/ 0 h 4034345"/>
              <a:gd name="connsiteX2" fmla="*/ 3838755 w 3838755"/>
              <a:gd name="connsiteY2" fmla="*/ 3991213 h 4034345"/>
              <a:gd name="connsiteX3" fmla="*/ 0 w 3838755"/>
              <a:gd name="connsiteY3" fmla="*/ 4034345 h 4034345"/>
              <a:gd name="connsiteX0" fmla="*/ 0 w 3847381"/>
              <a:gd name="connsiteY0" fmla="*/ 4034345 h 4034345"/>
              <a:gd name="connsiteX1" fmla="*/ 1216325 w 3847381"/>
              <a:gd name="connsiteY1" fmla="*/ 0 h 4034345"/>
              <a:gd name="connsiteX2" fmla="*/ 3847381 w 3847381"/>
              <a:gd name="connsiteY2" fmla="*/ 4034345 h 4034345"/>
              <a:gd name="connsiteX3" fmla="*/ 0 w 3847381"/>
              <a:gd name="connsiteY3" fmla="*/ 4034345 h 4034345"/>
              <a:gd name="connsiteX0" fmla="*/ 0 w 3338423"/>
              <a:gd name="connsiteY0" fmla="*/ 4034345 h 4042971"/>
              <a:gd name="connsiteX1" fmla="*/ 1216325 w 3338423"/>
              <a:gd name="connsiteY1" fmla="*/ 0 h 4042971"/>
              <a:gd name="connsiteX2" fmla="*/ 3338423 w 3338423"/>
              <a:gd name="connsiteY2" fmla="*/ 4042971 h 4042971"/>
              <a:gd name="connsiteX3" fmla="*/ 0 w 3338423"/>
              <a:gd name="connsiteY3" fmla="*/ 4034345 h 4042971"/>
              <a:gd name="connsiteX0" fmla="*/ 0 w 3338423"/>
              <a:gd name="connsiteY0" fmla="*/ 2973296 h 2981922"/>
              <a:gd name="connsiteX1" fmla="*/ 1345721 w 3338423"/>
              <a:gd name="connsiteY1" fmla="*/ 0 h 2981922"/>
              <a:gd name="connsiteX2" fmla="*/ 3338423 w 3338423"/>
              <a:gd name="connsiteY2" fmla="*/ 2981922 h 2981922"/>
              <a:gd name="connsiteX3" fmla="*/ 0 w 3338423"/>
              <a:gd name="connsiteY3" fmla="*/ 2973296 h 2981922"/>
              <a:gd name="connsiteX0" fmla="*/ 0 w 3338423"/>
              <a:gd name="connsiteY0" fmla="*/ 2930164 h 2938790"/>
              <a:gd name="connsiteX1" fmla="*/ 1302592 w 3338423"/>
              <a:gd name="connsiteY1" fmla="*/ 0 h 2938790"/>
              <a:gd name="connsiteX2" fmla="*/ 3338423 w 3338423"/>
              <a:gd name="connsiteY2" fmla="*/ 2938790 h 2938790"/>
              <a:gd name="connsiteX3" fmla="*/ 0 w 3338423"/>
              <a:gd name="connsiteY3" fmla="*/ 2930164 h 2938790"/>
              <a:gd name="connsiteX0" fmla="*/ 0 w 3338423"/>
              <a:gd name="connsiteY0" fmla="*/ 2930165 h 2938791"/>
              <a:gd name="connsiteX1" fmla="*/ 1285342 w 3338423"/>
              <a:gd name="connsiteY1" fmla="*/ 0 h 2938791"/>
              <a:gd name="connsiteX2" fmla="*/ 3338423 w 3338423"/>
              <a:gd name="connsiteY2" fmla="*/ 2938791 h 2938791"/>
              <a:gd name="connsiteX3" fmla="*/ 0 w 3338423"/>
              <a:gd name="connsiteY3" fmla="*/ 2930165 h 29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423" h="2938791">
                <a:moveTo>
                  <a:pt x="0" y="2930165"/>
                </a:moveTo>
                <a:lnTo>
                  <a:pt x="1285342" y="0"/>
                </a:lnTo>
                <a:lnTo>
                  <a:pt x="3338423" y="2938791"/>
                </a:lnTo>
                <a:lnTo>
                  <a:pt x="0" y="2930165"/>
                </a:lnTo>
                <a:close/>
              </a:path>
            </a:pathLst>
          </a:custGeom>
          <a:solidFill>
            <a:srgbClr val="176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2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 flipH="1">
            <a:off x="0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2389518" y="-2"/>
            <a:ext cx="9802484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  <a:gd name="connsiteX0" fmla="*/ 3691603 w 10664622"/>
              <a:gd name="connsiteY0" fmla="*/ 0 h 6858001"/>
              <a:gd name="connsiteX1" fmla="*/ 10664622 w 10664622"/>
              <a:gd name="connsiteY1" fmla="*/ 1 h 6858001"/>
              <a:gd name="connsiteX2" fmla="*/ 10664622 w 10664622"/>
              <a:gd name="connsiteY2" fmla="*/ 6858001 h 6858001"/>
              <a:gd name="connsiteX3" fmla="*/ 4183307 w 10664622"/>
              <a:gd name="connsiteY3" fmla="*/ 6858001 h 6858001"/>
              <a:gd name="connsiteX4" fmla="*/ 0 w 10664622"/>
              <a:gd name="connsiteY4" fmla="*/ 2027208 h 6858001"/>
              <a:gd name="connsiteX5" fmla="*/ 3691603 w 10664622"/>
              <a:gd name="connsiteY5" fmla="*/ 0 h 6858001"/>
              <a:gd name="connsiteX0" fmla="*/ 7503472 w 14476491"/>
              <a:gd name="connsiteY0" fmla="*/ 0 h 6858001"/>
              <a:gd name="connsiteX1" fmla="*/ 14476491 w 14476491"/>
              <a:gd name="connsiteY1" fmla="*/ 1 h 6858001"/>
              <a:gd name="connsiteX2" fmla="*/ 14476491 w 14476491"/>
              <a:gd name="connsiteY2" fmla="*/ 6858001 h 6858001"/>
              <a:gd name="connsiteX3" fmla="*/ 7995176 w 14476491"/>
              <a:gd name="connsiteY3" fmla="*/ 6858001 h 6858001"/>
              <a:gd name="connsiteX4" fmla="*/ 0 w 14476491"/>
              <a:gd name="connsiteY4" fmla="*/ 4132054 h 6858001"/>
              <a:gd name="connsiteX5" fmla="*/ 7503472 w 14476491"/>
              <a:gd name="connsiteY5" fmla="*/ 0 h 6858001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687249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273757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684373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7684373 w 14657392"/>
              <a:gd name="connsiteY5" fmla="*/ 0 h 6866627"/>
              <a:gd name="connsiteX0" fmla="*/ 8007414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8007414 w 14657392"/>
              <a:gd name="connsiteY5" fmla="*/ 0 h 6866627"/>
              <a:gd name="connsiteX0" fmla="*/ 7929884 w 14579862"/>
              <a:gd name="connsiteY0" fmla="*/ 0 h 6866627"/>
              <a:gd name="connsiteX1" fmla="*/ 14579862 w 14579862"/>
              <a:gd name="connsiteY1" fmla="*/ 1 h 6866627"/>
              <a:gd name="connsiteX2" fmla="*/ 14579862 w 14579862"/>
              <a:gd name="connsiteY2" fmla="*/ 6858001 h 6866627"/>
              <a:gd name="connsiteX3" fmla="*/ 4377128 w 14579862"/>
              <a:gd name="connsiteY3" fmla="*/ 6866627 h 6866627"/>
              <a:gd name="connsiteX4" fmla="*/ 0 w 14579862"/>
              <a:gd name="connsiteY4" fmla="*/ 4132054 h 6866627"/>
              <a:gd name="connsiteX5" fmla="*/ 7929884 w 14579862"/>
              <a:gd name="connsiteY5" fmla="*/ 0 h 6866627"/>
              <a:gd name="connsiteX0" fmla="*/ 7878197 w 14528175"/>
              <a:gd name="connsiteY0" fmla="*/ 0 h 6866627"/>
              <a:gd name="connsiteX1" fmla="*/ 14528175 w 14528175"/>
              <a:gd name="connsiteY1" fmla="*/ 1 h 6866627"/>
              <a:gd name="connsiteX2" fmla="*/ 14528175 w 14528175"/>
              <a:gd name="connsiteY2" fmla="*/ 6858001 h 6866627"/>
              <a:gd name="connsiteX3" fmla="*/ 4325441 w 14528175"/>
              <a:gd name="connsiteY3" fmla="*/ 6866627 h 6866627"/>
              <a:gd name="connsiteX4" fmla="*/ 0 w 14528175"/>
              <a:gd name="connsiteY4" fmla="*/ 4088922 h 6866627"/>
              <a:gd name="connsiteX5" fmla="*/ 7878197 w 14528175"/>
              <a:gd name="connsiteY5" fmla="*/ 0 h 6866627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493421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661403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58001"/>
              <a:gd name="connsiteX1" fmla="*/ 14528175 w 14528175"/>
              <a:gd name="connsiteY1" fmla="*/ 1 h 6858001"/>
              <a:gd name="connsiteX2" fmla="*/ 14528175 w 14528175"/>
              <a:gd name="connsiteY2" fmla="*/ 6858001 h 6858001"/>
              <a:gd name="connsiteX3" fmla="*/ 4635561 w 14528175"/>
              <a:gd name="connsiteY3" fmla="*/ 6858001 h 6858001"/>
              <a:gd name="connsiteX4" fmla="*/ 0 w 14528175"/>
              <a:gd name="connsiteY4" fmla="*/ 4088922 h 6858001"/>
              <a:gd name="connsiteX5" fmla="*/ 7878197 w 14528175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8175" h="6858001">
                <a:moveTo>
                  <a:pt x="7878197" y="0"/>
                </a:moveTo>
                <a:lnTo>
                  <a:pt x="14528175" y="1"/>
                </a:lnTo>
                <a:lnTo>
                  <a:pt x="14528175" y="6858001"/>
                </a:lnTo>
                <a:lnTo>
                  <a:pt x="4635561" y="6858001"/>
                </a:lnTo>
                <a:cubicBezTo>
                  <a:pt x="4606807" y="6852250"/>
                  <a:pt x="28754" y="4111926"/>
                  <a:pt x="0" y="4088922"/>
                </a:cubicBezTo>
                <a:lnTo>
                  <a:pt x="7878197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6C6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44" y="262751"/>
            <a:ext cx="2243315" cy="1947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0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IES%20Intern%20Position%20Application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000441" y="4249480"/>
            <a:ext cx="7429559" cy="1340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Disability Access </a:t>
            </a:r>
            <a:r>
              <a:rPr lang="en-US" sz="32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Committee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176C6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Ashlee Cummings, Iowa Vocational Rehabilitation Services, Business Specialist </a:t>
            </a:r>
            <a:endParaRPr lang="en-US" sz="2000" dirty="0">
              <a:solidFill>
                <a:srgbClr val="176C6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089362" y="4094205"/>
            <a:ext cx="3892729" cy="1124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Questions? </a:t>
            </a:r>
          </a:p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40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59025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861" y="1439448"/>
            <a:ext cx="795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Section 503 Overview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84861" y="2024223"/>
            <a:ext cx="82850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Prohibits employment discrimination based on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egulations were implemented March 24, 2014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Prohibit employment discrimination against individuals based on disability by federal contractors and subcontractors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 federal contractors and subcontractors to take affirmative action to recruit, employ, train, retain, and promote qualified individuals with disabilities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5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628" y="1485564"/>
            <a:ext cx="795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Section 503 Regulations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91490" y="2070339"/>
            <a:ext cx="82942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Regulations require federal contractors and subcontractors to aspire to, and track progress toward employing individuals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Contractors must have a written plan with steps to recruit, hire, retain, and promote people with </a:t>
            </a:r>
            <a:r>
              <a:rPr lang="en-US" sz="2000" dirty="0" smtClean="0"/>
              <a:t>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Though Section </a:t>
            </a:r>
            <a:r>
              <a:rPr lang="en-US" sz="2000" dirty="0"/>
              <a:t>503 has been in effect </a:t>
            </a:r>
            <a:r>
              <a:rPr lang="en-US" sz="2000" dirty="0" smtClean="0"/>
              <a:t>since1973</a:t>
            </a:r>
            <a:r>
              <a:rPr lang="en-US" sz="2000" dirty="0"/>
              <a:t>, there has not been a specific benchmark defining what the percent of individuals with disabilities are to be in the workforce of covered employers. Section 503 </a:t>
            </a:r>
            <a:r>
              <a:rPr lang="en-US" sz="2000" dirty="0" smtClean="0"/>
              <a:t>provides a benchmark.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Section 503 encourages federal contractors and subcontractors with contracts over $10,000 in value to make an effort to ensure 7% of their workforce be individuals with disabilities.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0601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105" y="1201495"/>
            <a:ext cx="5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Section 503 Benchmark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18707" y="1786270"/>
            <a:ext cx="95905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7% goal applies to each job category in the workplace or to the entire workforce if there are fewer than 100 employees.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Federal contractors and subcontractors with $50,000 or more in value and 50 or more employees must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Prepare and maintain an Affirmative Action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Report progress toward achieving the 7% utilization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Employers with more than 100 employees must apply this goal to each individual job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Contractors must collect and maintain data on applicants and employees who voluntarily self-identify as having a disability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1292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3609" y="1068291"/>
            <a:ext cx="638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Self-Identification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077" y="1653066"/>
            <a:ext cx="90695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the past under Title </a:t>
            </a:r>
            <a:r>
              <a:rPr lang="en-US" sz="2000" dirty="0"/>
              <a:t>I of the Americans with Disabilities Act (ADA), employers were not allowed to ask applicants about disabilities before offering them a </a:t>
            </a:r>
            <a:r>
              <a:rPr lang="en-US" sz="2000" dirty="0" smtClean="0"/>
              <a:t>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Section 503 </a:t>
            </a:r>
            <a:r>
              <a:rPr lang="en-US" sz="2000" dirty="0" smtClean="0"/>
              <a:t>allows </a:t>
            </a:r>
            <a:r>
              <a:rPr lang="en-US" sz="2000" dirty="0"/>
              <a:t>employers to invite applicants to voluntarily self-identify as having a </a:t>
            </a:r>
            <a:r>
              <a:rPr lang="en-US" sz="2000" dirty="0" smtClean="0"/>
              <a:t>disability both </a:t>
            </a:r>
            <a:r>
              <a:rPr lang="en-US" sz="2000" dirty="0"/>
              <a:t>before and after a job </a:t>
            </a:r>
            <a:r>
              <a:rPr lang="en-US" sz="2000" dirty="0" smtClean="0"/>
              <a:t>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Under Section 503, federal contractors are required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Invite all applicants and employees to self-identify a disability using form CC-305, Voluntary Self-Identification of Disability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an employer invites job applicants to voluntarily self-identify for affirmative action purposes, the </a:t>
            </a:r>
            <a:r>
              <a:rPr lang="en-US" sz="2000" dirty="0" smtClean="0"/>
              <a:t>employer </a:t>
            </a:r>
            <a:r>
              <a:rPr lang="en-US" sz="2000" dirty="0"/>
              <a:t>MUST use language taken from the US Department of </a:t>
            </a:r>
            <a:r>
              <a:rPr lang="en-US" sz="2000" dirty="0" smtClean="0"/>
              <a:t>Labor’s </a:t>
            </a:r>
            <a:r>
              <a:rPr lang="en-US" sz="2000" dirty="0"/>
              <a:t>Office of Federal Contract Compliance Programs (OFCCP) form</a:t>
            </a:r>
            <a:r>
              <a:rPr lang="en-US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Applicant </a:t>
            </a:r>
            <a:r>
              <a:rPr lang="en-US" sz="2000" dirty="0"/>
              <a:t>or employee completion of the form is voluntary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9475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981" y="637187"/>
            <a:ext cx="4045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form for voluntary self-identification can be found at the OFCCP (Office of Federal Contract Compliance Programs</a:t>
            </a:r>
            <a:r>
              <a:rPr lang="en-US" dirty="0" smtClean="0"/>
              <a:t>) website </a:t>
            </a:r>
            <a:r>
              <a:rPr lang="en-US" dirty="0"/>
              <a:t>at </a:t>
            </a:r>
            <a:r>
              <a:rPr lang="en-US" u="sng" dirty="0">
                <a:hlinkClick r:id="rId2" action="ppaction://hlinkfile"/>
              </a:rPr>
              <a:t>https://</a:t>
            </a:r>
            <a:r>
              <a:rPr lang="en-US" u="sng" dirty="0" smtClean="0">
                <a:hlinkClick r:id="rId2" action="ppaction://hlinkfile"/>
              </a:rPr>
              <a:t>www.dol.gov/ofccp/regs/compliance/sec503/Self_ID_Forms/SelfIDForms.htm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form asks </a:t>
            </a:r>
            <a:r>
              <a:rPr lang="en-US" dirty="0"/>
              <a:t>if a person has a disability and includes a list of disabling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States that employers must provide reasonable accommodations to qualified individuals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Explains what reasonable accommodations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Reminds employees to let employers know if they need reasonable accommodations to apply for or perform the job</a:t>
            </a:r>
          </a:p>
          <a:p>
            <a:pPr lvl="0"/>
            <a:endParaRPr lang="en-US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10" y="105351"/>
            <a:ext cx="5698836" cy="6663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5535" y="105351"/>
            <a:ext cx="450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Self-Identification 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996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685" y="964625"/>
            <a:ext cx="737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Self-Identification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5300" y="1549400"/>
            <a:ext cx="8534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addition, an employer: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Cannot force </a:t>
            </a:r>
            <a:r>
              <a:rPr lang="en-US" sz="2000" dirty="0" smtClean="0"/>
              <a:t>the applicant or employee </a:t>
            </a:r>
            <a:r>
              <a:rPr lang="en-US" sz="2000" dirty="0"/>
              <a:t>to self-identify or ask for proof of </a:t>
            </a:r>
            <a:r>
              <a:rPr lang="en-US" sz="2000" dirty="0" smtClean="0"/>
              <a:t>the disability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 ask if </a:t>
            </a:r>
            <a:r>
              <a:rPr lang="en-US" sz="2000" dirty="0" smtClean="0"/>
              <a:t>the applicant or employee if they have a disability</a:t>
            </a:r>
            <a:r>
              <a:rPr lang="en-US" sz="2000" dirty="0"/>
              <a:t>, but cannot ask what the disability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Cannot ask </a:t>
            </a:r>
            <a:r>
              <a:rPr lang="en-US" sz="2000" dirty="0" smtClean="0"/>
              <a:t>the applicant or employee </a:t>
            </a:r>
            <a:r>
              <a:rPr lang="en-US" sz="2000" dirty="0"/>
              <a:t>to take a medical exam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employer can ask whether the applicant can perform the essential functions of the jobs with or without reasonable accommodations 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employer must keep all self-identification information separate from other personnel records and cannot be available or used for any employment decision that could lead to adverse impact (such as hiring or performance review).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7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8" y="709470"/>
            <a:ext cx="764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Data Collection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4726" y="1294245"/>
            <a:ext cx="85990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Section 503 requires federal contractors to  maintain several quantitative measurements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number of applicants who voluntarily self-identified as having a disability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number of self-identified applicants who were offered a job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total number of job openings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total number of filled positions by those who have self-identified as individuals with disabilities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number of current employees who have self-identified as individuals with disabilities once during the first year and at least every five years thereafter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assist contractors in measuring the effectiveness of their outreach and recruitment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Department of Labor’s Office of Federal Contract Compliance Programs (OFCCP) monitors federal contract compliance with equal employment opportunities for individuals with disabilities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500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853" y="1023507"/>
            <a:ext cx="687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Outreach and Recruitment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7308" y="1608282"/>
            <a:ext cx="9180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Under Section 503, Affirmative Action Programs for federal contractors must include outreach and recruitment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Legislation suggests that contractors create partnerships with disability organizations  to assist in finding and recruiting qualified applicants with disabilities. These organizations may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American Job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State Vocational Rehabilitation agencies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Employment Networks and local disability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Department of Veteran Affairs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Disability services offices at universities and community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Contractors should document all outreach, partnerships, and recruitment efforts and records should be kept for three years.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55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</TotalTime>
  <Words>656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Cummings, Ashlee [DVRS]</cp:lastModifiedBy>
  <cp:revision>28</cp:revision>
  <dcterms:created xsi:type="dcterms:W3CDTF">2018-06-13T15:03:45Z</dcterms:created>
  <dcterms:modified xsi:type="dcterms:W3CDTF">2019-01-02T23:10:51Z</dcterms:modified>
</cp:coreProperties>
</file>