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3" r:id="rId6"/>
    <p:sldId id="264" r:id="rId7"/>
    <p:sldId id="261" r:id="rId8"/>
    <p:sldId id="260"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958"/>
    <a:srgbClr val="AFABAB"/>
    <a:srgbClr val="176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72738" autoAdjust="0"/>
  </p:normalViewPr>
  <p:slideViewPr>
    <p:cSldViewPr snapToGrid="0">
      <p:cViewPr varScale="1">
        <p:scale>
          <a:sx n="83" d="100"/>
          <a:sy n="83" d="100"/>
        </p:scale>
        <p:origin x="1140" y="84"/>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D856BE-682A-49CC-88EE-4FA9D6766ED5}" type="datetimeFigureOut">
              <a:rPr lang="en-US" smtClean="0"/>
              <a:t>10/3/2018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AD5FDB-445F-468C-876D-87594A8B1E54}" type="slidenum">
              <a:rPr lang="en-US" smtClean="0"/>
              <a:t>‹#›</a:t>
            </a:fld>
            <a:endParaRPr lang="en-US"/>
          </a:p>
        </p:txBody>
      </p:sp>
    </p:spTree>
    <p:extLst>
      <p:ext uri="{BB962C8B-B14F-4D97-AF65-F5344CB8AC3E}">
        <p14:creationId xmlns:p14="http://schemas.microsoft.com/office/powerpoint/2010/main" val="144060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D5FDB-445F-468C-876D-87594A8B1E54}" type="slidenum">
              <a:rPr lang="en-US" smtClean="0"/>
              <a:t>1</a:t>
            </a:fld>
            <a:endParaRPr lang="en-US"/>
          </a:p>
        </p:txBody>
      </p:sp>
    </p:spTree>
    <p:extLst>
      <p:ext uri="{BB962C8B-B14F-4D97-AF65-F5344CB8AC3E}">
        <p14:creationId xmlns:p14="http://schemas.microsoft.com/office/powerpoint/2010/main" val="117564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2</a:t>
            </a:fld>
            <a:endParaRPr lang="en-US"/>
          </a:p>
        </p:txBody>
      </p:sp>
    </p:spTree>
    <p:extLst>
      <p:ext uri="{BB962C8B-B14F-4D97-AF65-F5344CB8AC3E}">
        <p14:creationId xmlns:p14="http://schemas.microsoft.com/office/powerpoint/2010/main" val="234044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r>
              <a:rPr lang="en-US" dirty="0" smtClean="0"/>
              <a:t>Work plays a major role in the lives of most people and is a way many of us define ourselves.  It provides a sense of accomplishment, independence and meaning in a person’s life.  This is true for people with or without disabilities.  However, returning or beginning to work can be difficult and frustrating for people with cognitive barriers.  Your</a:t>
            </a:r>
            <a:r>
              <a:rPr lang="en-US" baseline="0" dirty="0" smtClean="0"/>
              <a:t> ability and</a:t>
            </a:r>
            <a:r>
              <a:rPr lang="en-US" dirty="0" smtClean="0"/>
              <a:t> willingness to adjust and accommodate job</a:t>
            </a:r>
            <a:r>
              <a:rPr lang="en-US" baseline="0" dirty="0" smtClean="0"/>
              <a:t> seekers</a:t>
            </a:r>
            <a:r>
              <a:rPr lang="en-US" dirty="0" smtClean="0"/>
              <a:t> will help to create a positive environment which will</a:t>
            </a:r>
            <a:r>
              <a:rPr lang="en-US" baseline="0" dirty="0" smtClean="0"/>
              <a:t> result in</a:t>
            </a:r>
            <a:r>
              <a:rPr lang="en-US" dirty="0" smtClean="0"/>
              <a:t> more efficient and productive communities. </a:t>
            </a:r>
          </a:p>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3</a:t>
            </a:fld>
            <a:endParaRPr lang="en-US"/>
          </a:p>
        </p:txBody>
      </p:sp>
    </p:spTree>
    <p:extLst>
      <p:ext uri="{BB962C8B-B14F-4D97-AF65-F5344CB8AC3E}">
        <p14:creationId xmlns:p14="http://schemas.microsoft.com/office/powerpoint/2010/main" val="145792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a:t>
            </a:r>
            <a:r>
              <a:rPr lang="en-US" baseline="0" dirty="0" smtClean="0"/>
              <a:t> Injuries can be caused by a traumatic incident such as a car accident or fall. They can also be caused by events such as a stroke or heart attack. </a:t>
            </a:r>
          </a:p>
          <a:p>
            <a:r>
              <a:rPr lang="en-US" baseline="0" dirty="0" smtClean="0"/>
              <a:t>Intellectual Disabilities are usually present at birth and symptoms are evident early on in life.  Learning disabilities are usually detected when a child is school aged but signs often go missed and individuals are not diagnosed or provided with treatment early on. </a:t>
            </a:r>
          </a:p>
          <a:p>
            <a:r>
              <a:rPr lang="en-US" dirty="0" smtClean="0"/>
              <a:t>It is not important to know which diagnoses someone has.  What is important is being able to recognize the symptoms</a:t>
            </a:r>
            <a:r>
              <a:rPr lang="en-US" baseline="0" dirty="0" smtClean="0"/>
              <a:t> that are causing barriers and know how to help.</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4</a:t>
            </a:fld>
            <a:endParaRPr lang="en-US"/>
          </a:p>
        </p:txBody>
      </p:sp>
    </p:spTree>
    <p:extLst>
      <p:ext uri="{BB962C8B-B14F-4D97-AF65-F5344CB8AC3E}">
        <p14:creationId xmlns:p14="http://schemas.microsoft.com/office/powerpoint/2010/main" val="5612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are often misinterpreted as</a:t>
            </a:r>
            <a:r>
              <a:rPr lang="en-US" baseline="0" dirty="0" smtClean="0"/>
              <a:t> a person being irresponsible, inattentive, or lazy.  Taking the time to get to know someone can reveal that there is much more going on under the surface. </a:t>
            </a:r>
          </a:p>
          <a:p>
            <a:endParaRPr lang="en-US" baseline="0" dirty="0" smtClean="0"/>
          </a:p>
          <a:p>
            <a:r>
              <a:rPr lang="en-US" dirty="0" smtClean="0"/>
              <a:t>Some examples of</a:t>
            </a:r>
            <a:r>
              <a:rPr lang="en-US" baseline="0" dirty="0" smtClean="0"/>
              <a:t> what might indicate cognitive limitations:</a:t>
            </a:r>
            <a:endParaRPr lang="en-US" dirty="0" smtClean="0"/>
          </a:p>
          <a:p>
            <a:r>
              <a:rPr lang="en-US" dirty="0" smtClean="0"/>
              <a:t>Memory-Often forgetting appointments or information.  Generally,</a:t>
            </a:r>
            <a:r>
              <a:rPr lang="en-US" baseline="0" dirty="0" smtClean="0"/>
              <a:t> long term memory is in tact but it is more difficult to access short term memory information.</a:t>
            </a:r>
          </a:p>
          <a:p>
            <a:r>
              <a:rPr lang="en-US" baseline="0" dirty="0" smtClean="0"/>
              <a:t>Lack of Problem Solving Skills-Making inappropriate or questionable decisions.</a:t>
            </a:r>
          </a:p>
          <a:p>
            <a:r>
              <a:rPr lang="en-US" baseline="0" dirty="0" smtClean="0"/>
              <a:t>Trouble with Decision Making-Looks like procrastination</a:t>
            </a:r>
          </a:p>
          <a:p>
            <a:r>
              <a:rPr lang="en-US" baseline="0" dirty="0" smtClean="0"/>
              <a:t>Poor Attention Span-May come across as being rude or not listening</a:t>
            </a:r>
          </a:p>
          <a:p>
            <a:r>
              <a:rPr lang="en-US" baseline="0" dirty="0" smtClean="0"/>
              <a:t>Verbal Comprehension-Good to make sure the receiver heard and understood your message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Math and Reading-Self-Explanatory</a:t>
            </a:r>
          </a:p>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5</a:t>
            </a:fld>
            <a:endParaRPr lang="en-US"/>
          </a:p>
        </p:txBody>
      </p:sp>
    </p:spTree>
    <p:extLst>
      <p:ext uri="{BB962C8B-B14F-4D97-AF65-F5344CB8AC3E}">
        <p14:creationId xmlns:p14="http://schemas.microsoft.com/office/powerpoint/2010/main" val="121047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individual is usually the best source of information and knows what works for them and what doesn’t.</a:t>
            </a:r>
          </a:p>
          <a:p>
            <a:r>
              <a:rPr lang="en-US" baseline="0" dirty="0" smtClean="0"/>
              <a:t>If you become visibly frustrated, it will likely escalate the person you are trying to help resulting in less progress towards goals.</a:t>
            </a:r>
          </a:p>
          <a:p>
            <a:r>
              <a:rPr lang="en-US" baseline="0" dirty="0" smtClean="0"/>
              <a:t>Depending on the information presented, the individual may need some additional time to respond or consider the information.  For some this could be a few extra minutes and for others this may mean several days.</a:t>
            </a:r>
          </a:p>
          <a:p>
            <a:r>
              <a:rPr lang="en-US" baseline="0" dirty="0" smtClean="0"/>
              <a:t>A quiet area, ear plugs or headphones may be helpful to someone who is easily distracted.</a:t>
            </a:r>
          </a:p>
          <a:p>
            <a:r>
              <a:rPr lang="en-US" baseline="0" dirty="0" smtClean="0"/>
              <a:t>When providing information, consider communicating it in more than one way. For example, provide a flyer, directions or list in addition to verbal explanations.</a:t>
            </a:r>
          </a:p>
          <a:p>
            <a:r>
              <a:rPr lang="en-US" baseline="0" dirty="0" smtClean="0"/>
              <a:t>You may want to check to make sure your message was understood by the individual by asking them to paraphrase or repeat the information back to you.</a:t>
            </a:r>
          </a:p>
          <a:p>
            <a:r>
              <a:rPr lang="en-US" baseline="0" dirty="0" smtClean="0"/>
              <a:t>Following up with someone via phone, text, e-mail will provide a second opportunity for the message to be received and more likely to be processed and remembered.</a:t>
            </a:r>
          </a:p>
        </p:txBody>
      </p:sp>
      <p:sp>
        <p:nvSpPr>
          <p:cNvPr id="4" name="Slide Number Placeholder 3"/>
          <p:cNvSpPr>
            <a:spLocks noGrp="1"/>
          </p:cNvSpPr>
          <p:nvPr>
            <p:ph type="sldNum" sz="quarter" idx="10"/>
          </p:nvPr>
        </p:nvSpPr>
        <p:spPr/>
        <p:txBody>
          <a:bodyPr/>
          <a:lstStyle/>
          <a:p>
            <a:fld id="{29AD5FDB-445F-468C-876D-87594A8B1E54}" type="slidenum">
              <a:rPr lang="en-US" smtClean="0"/>
              <a:t>6</a:t>
            </a:fld>
            <a:endParaRPr lang="en-US"/>
          </a:p>
        </p:txBody>
      </p:sp>
    </p:spTree>
    <p:extLst>
      <p:ext uri="{BB962C8B-B14F-4D97-AF65-F5344CB8AC3E}">
        <p14:creationId xmlns:p14="http://schemas.microsoft.com/office/powerpoint/2010/main" val="468755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Make sure you know what assistive technology and accommodations are available as well as how to use them.  Some types of assistive tech and accommodations can be very simple.   Use natural resources such as alarms and reminders on phones.  See if your office would be willing to provide yearly planners or agendas to help individuals stay organized.   Apps, Google, and websites are great resources. </a:t>
            </a:r>
          </a:p>
          <a:p>
            <a:pPr defTabSz="931774">
              <a:defRPr/>
            </a:pPr>
            <a:endParaRPr lang="en-US" baseline="0" dirty="0" smtClean="0"/>
          </a:p>
          <a:p>
            <a:pPr defTabSz="931774">
              <a:defRPr/>
            </a:pPr>
            <a:r>
              <a:rPr lang="en-US" baseline="0" dirty="0" smtClean="0"/>
              <a:t>Don’t be afraid to reach out to other agencies or encourage your customers to advocate for themselves by doing so. Again, it’s important for you to know what resources are available in your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7</a:t>
            </a:fld>
            <a:endParaRPr lang="en-US"/>
          </a:p>
        </p:txBody>
      </p:sp>
    </p:spTree>
    <p:extLst>
      <p:ext uri="{BB962C8B-B14F-4D97-AF65-F5344CB8AC3E}">
        <p14:creationId xmlns:p14="http://schemas.microsoft.com/office/powerpoint/2010/main" val="245337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8</a:t>
            </a:fld>
            <a:endParaRPr lang="en-US"/>
          </a:p>
        </p:txBody>
      </p:sp>
    </p:spTree>
    <p:extLst>
      <p:ext uri="{BB962C8B-B14F-4D97-AF65-F5344CB8AC3E}">
        <p14:creationId xmlns:p14="http://schemas.microsoft.com/office/powerpoint/2010/main" val="181997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921525" cy="6858000"/>
          </a:xfrm>
          <a:prstGeom prst="rect">
            <a:avLst/>
          </a:prstGeom>
        </p:spPr>
      </p:pic>
    </p:spTree>
    <p:extLst>
      <p:ext uri="{BB962C8B-B14F-4D97-AF65-F5344CB8AC3E}">
        <p14:creationId xmlns:p14="http://schemas.microsoft.com/office/powerpoint/2010/main" val="8580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10/3/2018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17215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26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82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3"/>
          <p:cNvSpPr/>
          <p:nvPr userDrawn="1"/>
        </p:nvSpPr>
        <p:spPr>
          <a:xfrm flipH="1">
            <a:off x="0"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0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70249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85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3"/>
          <p:cNvSpPr/>
          <p:nvPr userDrawn="1"/>
        </p:nvSpPr>
        <p:spPr>
          <a:xfrm>
            <a:off x="2389518"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2" cy="6857999"/>
          </a:xfrm>
          <a:prstGeom prst="rect">
            <a:avLst/>
          </a:prstGeom>
        </p:spPr>
      </p:pic>
    </p:spTree>
    <p:extLst>
      <p:ext uri="{BB962C8B-B14F-4D97-AF65-F5344CB8AC3E}">
        <p14:creationId xmlns:p14="http://schemas.microsoft.com/office/powerpoint/2010/main" val="117302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10/3/2018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65240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10/3/2018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428276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49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sp>
        <p:nvSpPr>
          <p:cNvPr id="7" name="Subtitle 2"/>
          <p:cNvSpPr>
            <a:spLocks noGrp="1"/>
          </p:cNvSpPr>
          <p:nvPr>
            <p:ph type="subTitle" idx="4294967295"/>
          </p:nvPr>
        </p:nvSpPr>
        <p:spPr>
          <a:xfrm>
            <a:off x="4000441" y="4249480"/>
            <a:ext cx="7852469" cy="1340436"/>
          </a:xfrm>
          <a:prstGeom prst="rect">
            <a:avLst/>
          </a:prstGeom>
        </p:spPr>
        <p:txBody>
          <a:bodyPr>
            <a:noAutofit/>
          </a:bodyPr>
          <a:lstStyle/>
          <a:p>
            <a:pPr marL="0" indent="0" algn="l">
              <a:spcBef>
                <a:spcPts val="600"/>
              </a:spcBef>
              <a:buNone/>
            </a:pPr>
            <a:r>
              <a:rPr lang="en-US" sz="1600" dirty="0" smtClean="0">
                <a:solidFill>
                  <a:srgbClr val="39413D"/>
                </a:solidFill>
                <a:latin typeface="Arial" panose="020B0604020202020204" pitchFamily="34" charset="0"/>
                <a:ea typeface="Open Sans" panose="020B0606030504020204" pitchFamily="34" charset="0"/>
                <a:cs typeface="Arial" panose="020B0604020202020204" pitchFamily="34" charset="0"/>
              </a:rPr>
              <a:t>October 1, 2018</a:t>
            </a:r>
          </a:p>
          <a:p>
            <a:pPr marL="0" indent="0" algn="l">
              <a:spcBef>
                <a:spcPts val="600"/>
              </a:spcBef>
              <a:buNone/>
            </a:pPr>
            <a:r>
              <a:rPr lang="en-US" sz="3200" cap="all" dirty="0" smtClean="0">
                <a:solidFill>
                  <a:srgbClr val="39413D"/>
                </a:solidFill>
                <a:latin typeface="Arial" panose="020B0604020202020204" pitchFamily="34" charset="0"/>
                <a:ea typeface="Open Sans" panose="020B0606030504020204" pitchFamily="34" charset="0"/>
                <a:cs typeface="Arial" panose="020B0604020202020204" pitchFamily="34" charset="0"/>
              </a:rPr>
              <a:t>Disability Access </a:t>
            </a:r>
            <a:r>
              <a:rPr lang="en-US" sz="3200" b="1" cap="all" dirty="0" smtClean="0">
                <a:solidFill>
                  <a:srgbClr val="015958"/>
                </a:solidFill>
                <a:latin typeface="Arial" panose="020B0604020202020204" pitchFamily="34" charset="0"/>
                <a:ea typeface="Open Sans" panose="020B0606030504020204" pitchFamily="34" charset="0"/>
                <a:cs typeface="Arial" panose="020B0604020202020204" pitchFamily="34" charset="0"/>
              </a:rPr>
              <a:t>Committee</a:t>
            </a:r>
          </a:p>
          <a:p>
            <a:pPr marL="0" indent="0" algn="l">
              <a:spcBef>
                <a:spcPts val="600"/>
              </a:spcBef>
              <a:buNone/>
            </a:pPr>
            <a:r>
              <a:rPr lang="en-US" sz="2000" dirty="0" smtClean="0">
                <a:solidFill>
                  <a:srgbClr val="176C6D"/>
                </a:solidFill>
                <a:latin typeface="Arial" panose="020B0604020202020204" pitchFamily="34" charset="0"/>
                <a:ea typeface="Open Sans" panose="020B0606030504020204" pitchFamily="34" charset="0"/>
                <a:cs typeface="Arial" panose="020B0604020202020204" pitchFamily="34" charset="0"/>
              </a:rPr>
              <a:t>Brenna Schaefer, Serving Job Seekers with Cognitive Limitations </a:t>
            </a:r>
            <a:endParaRPr lang="en-US" sz="2000" dirty="0">
              <a:solidFill>
                <a:srgbClr val="176C6D"/>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8971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949" y="723606"/>
            <a:ext cx="7359162" cy="646331"/>
          </a:xfrm>
          <a:prstGeom prst="rect">
            <a:avLst/>
          </a:prstGeom>
          <a:noFill/>
        </p:spPr>
        <p:txBody>
          <a:bodyPr wrap="square" rtlCol="0">
            <a:spAutoFit/>
          </a:bodyPr>
          <a:lstStyle/>
          <a:p>
            <a:r>
              <a:rPr lang="en-US" sz="3600" dirty="0" smtClean="0"/>
              <a:t>Why Do We Work?</a:t>
            </a:r>
          </a:p>
        </p:txBody>
      </p:sp>
      <p:sp>
        <p:nvSpPr>
          <p:cNvPr id="4" name="TextBox 3"/>
          <p:cNvSpPr txBox="1"/>
          <p:nvPr/>
        </p:nvSpPr>
        <p:spPr>
          <a:xfrm>
            <a:off x="2165545" y="1459523"/>
            <a:ext cx="5521570" cy="2862322"/>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n-US" dirty="0" smtClean="0"/>
              <a:t>To support ourselves and our families</a:t>
            </a:r>
          </a:p>
          <a:p>
            <a:pPr marL="285750" indent="-285750">
              <a:lnSpc>
                <a:spcPct val="200000"/>
              </a:lnSpc>
              <a:buFont typeface="Wingdings" panose="05000000000000000000" pitchFamily="2" charset="2"/>
              <a:buChar char="q"/>
            </a:pPr>
            <a:r>
              <a:rPr lang="en-US" dirty="0" smtClean="0"/>
              <a:t>To contribute to society</a:t>
            </a:r>
          </a:p>
          <a:p>
            <a:pPr marL="285750" indent="-285750">
              <a:lnSpc>
                <a:spcPct val="200000"/>
              </a:lnSpc>
              <a:buFont typeface="Wingdings" panose="05000000000000000000" pitchFamily="2" charset="2"/>
              <a:buChar char="q"/>
            </a:pPr>
            <a:r>
              <a:rPr lang="en-US" dirty="0" smtClean="0"/>
              <a:t>Gives meaning to our lives</a:t>
            </a:r>
          </a:p>
          <a:p>
            <a:pPr marL="285750" indent="-285750">
              <a:lnSpc>
                <a:spcPct val="200000"/>
              </a:lnSpc>
              <a:buFont typeface="Wingdings" panose="05000000000000000000" pitchFamily="2" charset="2"/>
              <a:buChar char="q"/>
            </a:pPr>
            <a:r>
              <a:rPr lang="en-US" dirty="0" smtClean="0"/>
              <a:t> Social interaction</a:t>
            </a:r>
          </a:p>
          <a:p>
            <a:pPr marL="285750" indent="-285750">
              <a:lnSpc>
                <a:spcPct val="200000"/>
              </a:lnSpc>
              <a:buFont typeface="Wingdings" panose="05000000000000000000" pitchFamily="2" charset="2"/>
              <a:buChar char="q"/>
            </a:pPr>
            <a:r>
              <a:rPr lang="en-US" dirty="0" smtClean="0"/>
              <a:t>Provides a sense of worth and accomplishment</a:t>
            </a:r>
            <a:endParaRPr lang="en-US" dirty="0"/>
          </a:p>
        </p:txBody>
      </p:sp>
    </p:spTree>
    <p:extLst>
      <p:ext uri="{BB962C8B-B14F-4D97-AF65-F5344CB8AC3E}">
        <p14:creationId xmlns:p14="http://schemas.microsoft.com/office/powerpoint/2010/main" val="260601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5422" y="1186960"/>
            <a:ext cx="7675685" cy="1754326"/>
          </a:xfrm>
          <a:prstGeom prst="rect">
            <a:avLst/>
          </a:prstGeom>
        </p:spPr>
        <p:txBody>
          <a:bodyPr wrap="square">
            <a:spAutoFit/>
          </a:bodyPr>
          <a:lstStyle/>
          <a:p>
            <a:pPr algn="ctr"/>
            <a:r>
              <a:rPr lang="en-US" sz="3600" dirty="0"/>
              <a:t>Why Do </a:t>
            </a:r>
            <a:r>
              <a:rPr lang="en-US" sz="3600" dirty="0" smtClean="0"/>
              <a:t>People with Disabilities Want to Work?</a:t>
            </a:r>
          </a:p>
          <a:p>
            <a:pPr algn="ctr"/>
            <a:endParaRPr lang="en-US" sz="3600" dirty="0"/>
          </a:p>
        </p:txBody>
      </p:sp>
      <p:sp>
        <p:nvSpPr>
          <p:cNvPr id="5" name="TextBox 4"/>
          <p:cNvSpPr txBox="1"/>
          <p:nvPr/>
        </p:nvSpPr>
        <p:spPr>
          <a:xfrm>
            <a:off x="4431322" y="2674043"/>
            <a:ext cx="5134708"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The same </a:t>
            </a:r>
            <a:r>
              <a:rPr lang="en-US" dirty="0"/>
              <a:t>r</a:t>
            </a:r>
            <a:r>
              <a:rPr lang="en-US" dirty="0" smtClean="0"/>
              <a:t>easons</a:t>
            </a:r>
          </a:p>
        </p:txBody>
      </p:sp>
    </p:spTree>
    <p:extLst>
      <p:ext uri="{BB962C8B-B14F-4D97-AF65-F5344CB8AC3E}">
        <p14:creationId xmlns:p14="http://schemas.microsoft.com/office/powerpoint/2010/main" val="2225007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2714" y="633045"/>
            <a:ext cx="7755695" cy="646331"/>
          </a:xfrm>
          <a:prstGeom prst="rect">
            <a:avLst/>
          </a:prstGeom>
          <a:noFill/>
        </p:spPr>
        <p:txBody>
          <a:bodyPr wrap="square" rtlCol="0">
            <a:spAutoFit/>
          </a:bodyPr>
          <a:lstStyle/>
          <a:p>
            <a:r>
              <a:rPr lang="en-US" sz="3600" dirty="0" smtClean="0"/>
              <a:t>Examples of Cognitive Impairments:</a:t>
            </a:r>
            <a:endParaRPr lang="en-US" sz="3600" dirty="0"/>
          </a:p>
        </p:txBody>
      </p:sp>
      <p:sp>
        <p:nvSpPr>
          <p:cNvPr id="3" name="TextBox 2"/>
          <p:cNvSpPr txBox="1"/>
          <p:nvPr/>
        </p:nvSpPr>
        <p:spPr>
          <a:xfrm>
            <a:off x="3499338" y="1459523"/>
            <a:ext cx="6814039" cy="2308324"/>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n-US" dirty="0" smtClean="0"/>
              <a:t>Brain Injuries (Traumatic and Acquired) </a:t>
            </a:r>
          </a:p>
          <a:p>
            <a:pPr marL="285750" indent="-285750">
              <a:lnSpc>
                <a:spcPct val="200000"/>
              </a:lnSpc>
              <a:buFont typeface="Wingdings" panose="05000000000000000000" pitchFamily="2" charset="2"/>
              <a:buChar char="q"/>
            </a:pPr>
            <a:r>
              <a:rPr lang="en-US" dirty="0" smtClean="0"/>
              <a:t>Intellectual Disabilities (Downs Syndrome, Autism, etc.)</a:t>
            </a:r>
          </a:p>
          <a:p>
            <a:pPr marL="285750" indent="-285750">
              <a:lnSpc>
                <a:spcPct val="200000"/>
              </a:lnSpc>
              <a:buFont typeface="Wingdings" panose="05000000000000000000" pitchFamily="2" charset="2"/>
              <a:buChar char="q"/>
            </a:pPr>
            <a:r>
              <a:rPr lang="en-US" dirty="0" smtClean="0"/>
              <a:t>Learning Disabilities (ADD, Dyslexia)</a:t>
            </a:r>
          </a:p>
          <a:p>
            <a:pPr marL="285750" indent="-285750">
              <a:lnSpc>
                <a:spcPct val="200000"/>
              </a:lnSpc>
              <a:buFont typeface="Wingdings" panose="05000000000000000000" pitchFamily="2" charset="2"/>
              <a:buChar char="q"/>
            </a:pPr>
            <a:r>
              <a:rPr lang="en-US" dirty="0" smtClean="0"/>
              <a:t>Dementia (Alzheimer's Disease) </a:t>
            </a:r>
            <a:endParaRPr lang="en-US" dirty="0"/>
          </a:p>
        </p:txBody>
      </p:sp>
    </p:spTree>
    <p:extLst>
      <p:ext uri="{BB962C8B-B14F-4D97-AF65-F5344CB8AC3E}">
        <p14:creationId xmlns:p14="http://schemas.microsoft.com/office/powerpoint/2010/main" val="399475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4208" y="800098"/>
            <a:ext cx="7675683" cy="646331"/>
          </a:xfrm>
          <a:prstGeom prst="rect">
            <a:avLst/>
          </a:prstGeom>
          <a:noFill/>
        </p:spPr>
        <p:txBody>
          <a:bodyPr wrap="square" rtlCol="0">
            <a:spAutoFit/>
          </a:bodyPr>
          <a:lstStyle/>
          <a:p>
            <a:r>
              <a:rPr lang="en-US" sz="3600" dirty="0" smtClean="0"/>
              <a:t>Symptoms of Cognitive Limitations:</a:t>
            </a:r>
            <a:endParaRPr lang="en-US" dirty="0"/>
          </a:p>
        </p:txBody>
      </p:sp>
      <p:sp>
        <p:nvSpPr>
          <p:cNvPr id="3" name="TextBox 2"/>
          <p:cNvSpPr txBox="1"/>
          <p:nvPr/>
        </p:nvSpPr>
        <p:spPr>
          <a:xfrm>
            <a:off x="1617785" y="1591408"/>
            <a:ext cx="7095392" cy="3693319"/>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n-US" dirty="0" smtClean="0"/>
              <a:t>Memory Problems</a:t>
            </a:r>
          </a:p>
          <a:p>
            <a:pPr marL="285750" indent="-285750">
              <a:lnSpc>
                <a:spcPct val="200000"/>
              </a:lnSpc>
              <a:buFont typeface="Wingdings" panose="05000000000000000000" pitchFamily="2" charset="2"/>
              <a:buChar char="q"/>
            </a:pPr>
            <a:r>
              <a:rPr lang="en-US" dirty="0" smtClean="0"/>
              <a:t>Lack of problem solving skills</a:t>
            </a:r>
          </a:p>
          <a:p>
            <a:pPr marL="285750" indent="-285750">
              <a:lnSpc>
                <a:spcPct val="200000"/>
              </a:lnSpc>
              <a:buFont typeface="Wingdings" panose="05000000000000000000" pitchFamily="2" charset="2"/>
              <a:buChar char="q"/>
            </a:pPr>
            <a:r>
              <a:rPr lang="en-US" dirty="0" smtClean="0"/>
              <a:t>Trouble with decision making</a:t>
            </a:r>
          </a:p>
          <a:p>
            <a:pPr marL="285750" indent="-285750">
              <a:lnSpc>
                <a:spcPct val="200000"/>
              </a:lnSpc>
              <a:buFont typeface="Wingdings" panose="05000000000000000000" pitchFamily="2" charset="2"/>
              <a:buChar char="q"/>
            </a:pPr>
            <a:r>
              <a:rPr lang="en-US" dirty="0" smtClean="0"/>
              <a:t>Poor attention span</a:t>
            </a:r>
          </a:p>
          <a:p>
            <a:pPr marL="285750" indent="-285750">
              <a:lnSpc>
                <a:spcPct val="200000"/>
              </a:lnSpc>
              <a:buFont typeface="Wingdings" panose="05000000000000000000" pitchFamily="2" charset="2"/>
              <a:buChar char="q"/>
            </a:pPr>
            <a:r>
              <a:rPr lang="en-US" dirty="0"/>
              <a:t>Limited verbal </a:t>
            </a:r>
            <a:r>
              <a:rPr lang="en-US" dirty="0" smtClean="0"/>
              <a:t>comprehension</a:t>
            </a:r>
          </a:p>
          <a:p>
            <a:pPr marL="285750" indent="-285750">
              <a:lnSpc>
                <a:spcPct val="200000"/>
              </a:lnSpc>
              <a:buFont typeface="Wingdings" panose="05000000000000000000" pitchFamily="2" charset="2"/>
              <a:buChar char="q"/>
            </a:pPr>
            <a:r>
              <a:rPr lang="en-US" dirty="0" smtClean="0"/>
              <a:t>Reading and/or math difficulties</a:t>
            </a:r>
          </a:p>
          <a:p>
            <a:endParaRPr lang="en-US" dirty="0"/>
          </a:p>
        </p:txBody>
      </p:sp>
    </p:spTree>
    <p:extLst>
      <p:ext uri="{BB962C8B-B14F-4D97-AF65-F5344CB8AC3E}">
        <p14:creationId xmlns:p14="http://schemas.microsoft.com/office/powerpoint/2010/main" val="384336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6415" y="551624"/>
            <a:ext cx="4185761" cy="646331"/>
          </a:xfrm>
          <a:prstGeom prst="rect">
            <a:avLst/>
          </a:prstGeom>
          <a:noFill/>
        </p:spPr>
        <p:txBody>
          <a:bodyPr wrap="none" rtlCol="0">
            <a:spAutoFit/>
          </a:bodyPr>
          <a:lstStyle/>
          <a:p>
            <a:r>
              <a:rPr lang="en-US" sz="3600" dirty="0" smtClean="0"/>
              <a:t>How can you Help?</a:t>
            </a:r>
            <a:endParaRPr lang="en-US" sz="3600" dirty="0"/>
          </a:p>
        </p:txBody>
      </p:sp>
      <p:sp>
        <p:nvSpPr>
          <p:cNvPr id="4" name="TextBox 3"/>
          <p:cNvSpPr txBox="1"/>
          <p:nvPr/>
        </p:nvSpPr>
        <p:spPr>
          <a:xfrm>
            <a:off x="3700615" y="1197955"/>
            <a:ext cx="7403122" cy="4801314"/>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n-US" dirty="0" smtClean="0"/>
              <a:t>Ask the person how you can help</a:t>
            </a:r>
          </a:p>
          <a:p>
            <a:pPr marL="285750" indent="-285750">
              <a:lnSpc>
                <a:spcPct val="200000"/>
              </a:lnSpc>
              <a:buFont typeface="Wingdings" panose="05000000000000000000" pitchFamily="2" charset="2"/>
              <a:buChar char="q"/>
            </a:pPr>
            <a:r>
              <a:rPr lang="en-US" dirty="0" smtClean="0"/>
              <a:t>Try to stay calm</a:t>
            </a:r>
          </a:p>
          <a:p>
            <a:pPr marL="285750" indent="-285750">
              <a:lnSpc>
                <a:spcPct val="200000"/>
              </a:lnSpc>
              <a:buFont typeface="Wingdings" panose="05000000000000000000" pitchFamily="2" charset="2"/>
              <a:buChar char="q"/>
            </a:pPr>
            <a:r>
              <a:rPr lang="en-US" dirty="0" smtClean="0"/>
              <a:t>Give information or directions one step at a time</a:t>
            </a:r>
          </a:p>
          <a:p>
            <a:pPr marL="285750" indent="-285750">
              <a:lnSpc>
                <a:spcPct val="200000"/>
              </a:lnSpc>
              <a:buFont typeface="Wingdings" panose="05000000000000000000" pitchFamily="2" charset="2"/>
              <a:buChar char="q"/>
            </a:pPr>
            <a:r>
              <a:rPr lang="en-US" dirty="0" smtClean="0"/>
              <a:t>Give the person time to process information</a:t>
            </a:r>
          </a:p>
          <a:p>
            <a:pPr marL="285750" indent="-285750">
              <a:lnSpc>
                <a:spcPct val="200000"/>
              </a:lnSpc>
              <a:buFont typeface="Wingdings" panose="05000000000000000000" pitchFamily="2" charset="2"/>
              <a:buChar char="q"/>
            </a:pPr>
            <a:r>
              <a:rPr lang="en-US" dirty="0" smtClean="0"/>
              <a:t>Minimize noise or other distractions</a:t>
            </a:r>
          </a:p>
          <a:p>
            <a:pPr marL="285750" indent="-285750">
              <a:lnSpc>
                <a:spcPct val="200000"/>
              </a:lnSpc>
              <a:buFont typeface="Wingdings" panose="05000000000000000000" pitchFamily="2" charset="2"/>
              <a:buChar char="q"/>
            </a:pPr>
            <a:r>
              <a:rPr lang="en-US" dirty="0" smtClean="0"/>
              <a:t>Provide info in more than one way</a:t>
            </a:r>
          </a:p>
          <a:p>
            <a:pPr marL="285750" indent="-285750">
              <a:lnSpc>
                <a:spcPct val="200000"/>
              </a:lnSpc>
              <a:buFont typeface="Wingdings" panose="05000000000000000000" pitchFamily="2" charset="2"/>
              <a:buChar char="q"/>
            </a:pPr>
            <a:r>
              <a:rPr lang="en-US" dirty="0" smtClean="0"/>
              <a:t>Make sure your message was understood</a:t>
            </a:r>
          </a:p>
          <a:p>
            <a:pPr marL="285750" indent="-285750">
              <a:lnSpc>
                <a:spcPct val="200000"/>
              </a:lnSpc>
              <a:buFont typeface="Wingdings" panose="05000000000000000000" pitchFamily="2" charset="2"/>
              <a:buChar char="q"/>
            </a:pPr>
            <a:r>
              <a:rPr lang="en-US" dirty="0" smtClean="0"/>
              <a:t>Follow up phone calls</a:t>
            </a:r>
          </a:p>
          <a:p>
            <a:endParaRPr lang="en-US" dirty="0" smtClean="0"/>
          </a:p>
        </p:txBody>
      </p:sp>
    </p:spTree>
    <p:extLst>
      <p:ext uri="{BB962C8B-B14F-4D97-AF65-F5344CB8AC3E}">
        <p14:creationId xmlns:p14="http://schemas.microsoft.com/office/powerpoint/2010/main" val="408870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1062" y="254949"/>
            <a:ext cx="5622052" cy="646331"/>
          </a:xfrm>
          <a:prstGeom prst="rect">
            <a:avLst/>
          </a:prstGeom>
        </p:spPr>
        <p:txBody>
          <a:bodyPr wrap="none">
            <a:spAutoFit/>
          </a:bodyPr>
          <a:lstStyle/>
          <a:p>
            <a:r>
              <a:rPr lang="en-US" sz="3600" dirty="0"/>
              <a:t>How can you Help</a:t>
            </a:r>
            <a:r>
              <a:rPr lang="en-US" sz="3600" dirty="0" smtClean="0"/>
              <a:t>? (cont.)</a:t>
            </a:r>
            <a:endParaRPr lang="en-US" sz="3600" dirty="0"/>
          </a:p>
        </p:txBody>
      </p:sp>
      <p:sp>
        <p:nvSpPr>
          <p:cNvPr id="3" name="TextBox 2"/>
          <p:cNvSpPr txBox="1"/>
          <p:nvPr/>
        </p:nvSpPr>
        <p:spPr>
          <a:xfrm>
            <a:off x="3090496" y="1000566"/>
            <a:ext cx="4928029" cy="618630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Assistive Technology and Accommodations:</a:t>
            </a:r>
          </a:p>
          <a:p>
            <a:r>
              <a:rPr lang="en-US" dirty="0"/>
              <a:t>	</a:t>
            </a:r>
            <a:r>
              <a:rPr lang="en-US" dirty="0" smtClean="0"/>
              <a:t>	Alarms on Cell Phones</a:t>
            </a:r>
          </a:p>
          <a:p>
            <a:r>
              <a:rPr lang="en-US" dirty="0"/>
              <a:t>	</a:t>
            </a:r>
            <a:r>
              <a:rPr lang="en-US" dirty="0" smtClean="0"/>
              <a:t>	Voice to Text Technology</a:t>
            </a:r>
          </a:p>
          <a:p>
            <a:r>
              <a:rPr lang="en-US" dirty="0" smtClean="0"/>
              <a:t>		Screen Readers</a:t>
            </a:r>
          </a:p>
          <a:p>
            <a:r>
              <a:rPr lang="en-US" dirty="0"/>
              <a:t>	</a:t>
            </a:r>
            <a:r>
              <a:rPr lang="en-US" dirty="0" smtClean="0"/>
              <a:t>	Calendars</a:t>
            </a:r>
          </a:p>
          <a:p>
            <a:r>
              <a:rPr lang="en-US" dirty="0"/>
              <a:t> </a:t>
            </a:r>
            <a:r>
              <a:rPr lang="en-US" dirty="0" smtClean="0"/>
              <a:t>   		Provide paper/pen to take notes</a:t>
            </a:r>
          </a:p>
          <a:p>
            <a:r>
              <a:rPr lang="en-US" dirty="0" smtClean="0"/>
              <a:t>		Post </a:t>
            </a:r>
            <a:r>
              <a:rPr lang="en-US" dirty="0"/>
              <a:t>It </a:t>
            </a:r>
            <a:r>
              <a:rPr lang="en-US" dirty="0" smtClean="0"/>
              <a:t>Notes</a:t>
            </a:r>
          </a:p>
          <a:p>
            <a:r>
              <a:rPr lang="en-US" dirty="0"/>
              <a:t> </a:t>
            </a:r>
            <a:r>
              <a:rPr lang="en-US" dirty="0" smtClean="0"/>
              <a:t>		Checklists</a:t>
            </a:r>
          </a:p>
          <a:p>
            <a:r>
              <a:rPr lang="en-US" dirty="0"/>
              <a:t>	</a:t>
            </a:r>
            <a:r>
              <a:rPr lang="en-US" dirty="0" smtClean="0"/>
              <a:t>	iPad apps</a:t>
            </a:r>
          </a:p>
          <a:p>
            <a:r>
              <a:rPr lang="en-US" dirty="0"/>
              <a:t>	</a:t>
            </a:r>
            <a:r>
              <a:rPr lang="en-US" dirty="0" smtClean="0"/>
              <a:t>	Google</a:t>
            </a:r>
          </a:p>
          <a:p>
            <a:r>
              <a:rPr lang="en-US" dirty="0"/>
              <a:t>	</a:t>
            </a:r>
            <a:r>
              <a:rPr lang="en-US" dirty="0" smtClean="0"/>
              <a:t>	Askjan.org</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Referrals:</a:t>
            </a:r>
          </a:p>
          <a:p>
            <a:pPr lvl="2"/>
            <a:r>
              <a:rPr lang="en-US" dirty="0" smtClean="0"/>
              <a:t>Schools</a:t>
            </a:r>
          </a:p>
          <a:p>
            <a:pPr lvl="2"/>
            <a:r>
              <a:rPr lang="en-US" dirty="0" smtClean="0"/>
              <a:t>Area Agency on Education </a:t>
            </a:r>
          </a:p>
          <a:p>
            <a:pPr lvl="2"/>
            <a:r>
              <a:rPr lang="en-US" dirty="0" smtClean="0"/>
              <a:t>Community and Service Agencies</a:t>
            </a:r>
          </a:p>
          <a:p>
            <a:pPr lvl="2"/>
            <a:r>
              <a:rPr lang="en-US" dirty="0" smtClean="0"/>
              <a:t>Iowa Vocational Rehab</a:t>
            </a:r>
          </a:p>
          <a:p>
            <a:pPr lvl="2"/>
            <a:r>
              <a:rPr lang="en-US" dirty="0" smtClean="0"/>
              <a:t>Local Support Groups</a:t>
            </a:r>
          </a:p>
          <a:p>
            <a:pPr lvl="2"/>
            <a:r>
              <a:rPr lang="en-US" dirty="0" smtClean="0"/>
              <a:t>Iowa Compass</a:t>
            </a:r>
          </a:p>
          <a:p>
            <a:pPr lvl="2"/>
            <a:r>
              <a:rPr lang="en-US" dirty="0" smtClean="0"/>
              <a:t>Brain Injury Alliance of Iowa</a:t>
            </a:r>
          </a:p>
          <a:p>
            <a:pPr lvl="2"/>
            <a:r>
              <a:rPr lang="en-US" dirty="0" smtClean="0"/>
              <a:t>Easter Seals</a:t>
            </a: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126012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8089362" y="4094205"/>
            <a:ext cx="3892729" cy="1124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buFont typeface="Arial" panose="020B0604020202020204" pitchFamily="34" charset="0"/>
              <a:buNone/>
            </a:pPr>
            <a:r>
              <a:rPr lang="en-US" sz="2400" dirty="0" smtClean="0">
                <a:solidFill>
                  <a:srgbClr val="39413D"/>
                </a:solidFill>
                <a:latin typeface="Arial" panose="020B0604020202020204" pitchFamily="34" charset="0"/>
                <a:ea typeface="Open Sans" panose="020B0606030504020204" pitchFamily="34" charset="0"/>
                <a:cs typeface="Arial" panose="020B0604020202020204" pitchFamily="34" charset="0"/>
              </a:rPr>
              <a:t>Questions? </a:t>
            </a:r>
          </a:p>
          <a:p>
            <a:pPr marL="0" indent="0" algn="r">
              <a:spcBef>
                <a:spcPts val="600"/>
              </a:spcBef>
              <a:buFont typeface="Arial" panose="020B0604020202020204" pitchFamily="34" charset="0"/>
              <a:buNone/>
            </a:pPr>
            <a:r>
              <a:rPr lang="en-US" sz="4000" b="1" cap="all" dirty="0" smtClean="0">
                <a:solidFill>
                  <a:srgbClr val="015958"/>
                </a:solidFill>
                <a:latin typeface="Arial" panose="020B0604020202020204" pitchFamily="34" charset="0"/>
                <a:ea typeface="Open Sans" panose="020B0606030504020204" pitchFamily="34" charset="0"/>
                <a:cs typeface="Arial" panose="020B0604020202020204" pitchFamily="34" charset="0"/>
              </a:rPr>
              <a:t>Thank you.</a:t>
            </a:r>
          </a:p>
        </p:txBody>
      </p:sp>
      <p:sp>
        <p:nvSpPr>
          <p:cNvPr id="2" name="TextBox 1"/>
          <p:cNvSpPr txBox="1"/>
          <p:nvPr/>
        </p:nvSpPr>
        <p:spPr>
          <a:xfrm>
            <a:off x="4953965" y="2488556"/>
            <a:ext cx="3609959" cy="1477328"/>
          </a:xfrm>
          <a:prstGeom prst="rect">
            <a:avLst/>
          </a:prstGeom>
          <a:noFill/>
        </p:spPr>
        <p:txBody>
          <a:bodyPr wrap="square" rtlCol="0">
            <a:spAutoFit/>
          </a:bodyPr>
          <a:lstStyle/>
          <a:p>
            <a:r>
              <a:rPr lang="en-US" dirty="0" smtClean="0"/>
              <a:t>Presented by:</a:t>
            </a:r>
          </a:p>
          <a:p>
            <a:r>
              <a:rPr lang="en-US" dirty="0" smtClean="0"/>
              <a:t>Brenna Schaefer, CBIS</a:t>
            </a:r>
          </a:p>
          <a:p>
            <a:r>
              <a:rPr lang="en-US" dirty="0" err="1" smtClean="0"/>
              <a:t>IowaWorks</a:t>
            </a:r>
            <a:r>
              <a:rPr lang="en-US" dirty="0" smtClean="0"/>
              <a:t> Cedar Valley</a:t>
            </a:r>
          </a:p>
          <a:p>
            <a:r>
              <a:rPr lang="en-US" dirty="0" smtClean="0"/>
              <a:t>(319) 235-2123 </a:t>
            </a:r>
            <a:r>
              <a:rPr lang="en-US" dirty="0" err="1" smtClean="0"/>
              <a:t>ext</a:t>
            </a:r>
            <a:r>
              <a:rPr lang="en-US" dirty="0" smtClean="0"/>
              <a:t> 41307</a:t>
            </a:r>
          </a:p>
          <a:p>
            <a:r>
              <a:rPr lang="en-US" dirty="0" smtClean="0"/>
              <a:t>Brenna.schaefer@iwd.iowa.gov</a:t>
            </a:r>
            <a:endParaRPr lang="en-US" dirty="0"/>
          </a:p>
        </p:txBody>
      </p:sp>
    </p:spTree>
    <p:extLst>
      <p:ext uri="{BB962C8B-B14F-4D97-AF65-F5344CB8AC3E}">
        <p14:creationId xmlns:p14="http://schemas.microsoft.com/office/powerpoint/2010/main" val="3590253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758</TotalTime>
  <Words>822</Words>
  <Application>Microsoft Office PowerPoint</Application>
  <PresentationFormat>Widescreen</PresentationFormat>
  <Paragraphs>92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Schaefer, Brenna</cp:lastModifiedBy>
  <cp:revision>32</cp:revision>
  <cp:lastPrinted>2018-10-03T18:42:01Z</cp:lastPrinted>
  <dcterms:created xsi:type="dcterms:W3CDTF">2018-06-13T15:03:45Z</dcterms:created>
  <dcterms:modified xsi:type="dcterms:W3CDTF">2018-10-03T19:17:53Z</dcterms:modified>
</cp:coreProperties>
</file>