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0"/>
  </p:notesMasterIdLst>
  <p:handoutMasterIdLst>
    <p:handoutMasterId r:id="rId41"/>
  </p:handoutMasterIdLst>
  <p:sldIdLst>
    <p:sldId id="261" r:id="rId2"/>
    <p:sldId id="272" r:id="rId3"/>
    <p:sldId id="262" r:id="rId4"/>
    <p:sldId id="271" r:id="rId5"/>
    <p:sldId id="290" r:id="rId6"/>
    <p:sldId id="264" r:id="rId7"/>
    <p:sldId id="267" r:id="rId8"/>
    <p:sldId id="268" r:id="rId9"/>
    <p:sldId id="287" r:id="rId10"/>
    <p:sldId id="270" r:id="rId11"/>
    <p:sldId id="291" r:id="rId12"/>
    <p:sldId id="273" r:id="rId13"/>
    <p:sldId id="274" r:id="rId14"/>
    <p:sldId id="275" r:id="rId15"/>
    <p:sldId id="276" r:id="rId16"/>
    <p:sldId id="277" r:id="rId17"/>
    <p:sldId id="278" r:id="rId18"/>
    <p:sldId id="265" r:id="rId19"/>
    <p:sldId id="281" r:id="rId20"/>
    <p:sldId id="263" r:id="rId21"/>
    <p:sldId id="279" r:id="rId22"/>
    <p:sldId id="280" r:id="rId23"/>
    <p:sldId id="282" r:id="rId24"/>
    <p:sldId id="283" r:id="rId25"/>
    <p:sldId id="285" r:id="rId26"/>
    <p:sldId id="288" r:id="rId27"/>
    <p:sldId id="289" r:id="rId28"/>
    <p:sldId id="292" r:id="rId29"/>
    <p:sldId id="293" r:id="rId30"/>
    <p:sldId id="294" r:id="rId31"/>
    <p:sldId id="295" r:id="rId32"/>
    <p:sldId id="296" r:id="rId33"/>
    <p:sldId id="297" r:id="rId34"/>
    <p:sldId id="298" r:id="rId35"/>
    <p:sldId id="299" r:id="rId36"/>
    <p:sldId id="300" r:id="rId37"/>
    <p:sldId id="301" r:id="rId38"/>
    <p:sldId id="302"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612EDED-E584-4D28-AE27-CBC6679E6AB1}">
          <p14:sldIdLst>
            <p14:sldId id="261"/>
            <p14:sldId id="272"/>
            <p14:sldId id="262"/>
            <p14:sldId id="271"/>
            <p14:sldId id="290"/>
            <p14:sldId id="264"/>
            <p14:sldId id="267"/>
            <p14:sldId id="268"/>
            <p14:sldId id="287"/>
          </p14:sldIdLst>
        </p14:section>
        <p14:section name="Stages of Change" id="{576013D0-B696-4DD6-9BA5-2705FF47877F}">
          <p14:sldIdLst>
            <p14:sldId id="270"/>
            <p14:sldId id="291"/>
            <p14:sldId id="273"/>
            <p14:sldId id="274"/>
            <p14:sldId id="275"/>
            <p14:sldId id="276"/>
            <p14:sldId id="277"/>
            <p14:sldId id="278"/>
          </p14:sldIdLst>
        </p14:section>
        <p14:section name="OARS" id="{E0AA1F90-A9EC-41CE-83EA-2D3C08F27759}">
          <p14:sldIdLst>
            <p14:sldId id="265"/>
            <p14:sldId id="281"/>
            <p14:sldId id="263"/>
            <p14:sldId id="279"/>
            <p14:sldId id="280"/>
            <p14:sldId id="282"/>
            <p14:sldId id="283"/>
            <p14:sldId id="285"/>
            <p14:sldId id="288"/>
            <p14:sldId id="289"/>
          </p14:sldIdLst>
        </p14:section>
        <p14:section name="Ambivalence" id="{B2DB2278-2987-446C-A08C-8CDDD82B675E}">
          <p14:sldIdLst>
            <p14:sldId id="292"/>
            <p14:sldId id="293"/>
            <p14:sldId id="294"/>
            <p14:sldId id="295"/>
            <p14:sldId id="296"/>
          </p14:sldIdLst>
        </p14:section>
        <p14:section name="Tools" id="{34692F65-FBC3-450A-A265-A4395974E1F3}">
          <p14:sldIdLst>
            <p14:sldId id="297"/>
            <p14:sldId id="298"/>
            <p14:sldId id="299"/>
            <p14:sldId id="300"/>
            <p14:sldId id="301"/>
            <p14:sldId id="30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6C6D"/>
    <a:srgbClr val="015958"/>
    <a:srgbClr val="AFAB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2" autoAdjust="0"/>
    <p:restoredTop sz="67445" autoAdjust="0"/>
  </p:normalViewPr>
  <p:slideViewPr>
    <p:cSldViewPr snapToGrid="0">
      <p:cViewPr varScale="1">
        <p:scale>
          <a:sx n="65" d="100"/>
          <a:sy n="65" d="100"/>
        </p:scale>
        <p:origin x="66" y="23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8" d="100"/>
          <a:sy n="88" d="100"/>
        </p:scale>
        <p:origin x="-387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E02B57-6814-45AB-B07F-7DC7A293C6B5}" type="datetimeFigureOut">
              <a:rPr lang="en-US" smtClean="0"/>
              <a:t>3/6/2019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E6F879-4BB7-4B08-9804-A8810A61B717}" type="slidenum">
              <a:rPr lang="en-US" smtClean="0"/>
              <a:t>‹#›</a:t>
            </a:fld>
            <a:endParaRPr lang="en-US"/>
          </a:p>
        </p:txBody>
      </p:sp>
    </p:spTree>
    <p:extLst>
      <p:ext uri="{BB962C8B-B14F-4D97-AF65-F5344CB8AC3E}">
        <p14:creationId xmlns:p14="http://schemas.microsoft.com/office/powerpoint/2010/main" val="2823322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914D61-708C-480E-8EAA-157CBA3B7492}" type="datetimeFigureOut">
              <a:rPr lang="en-US" smtClean="0"/>
              <a:t>3/6/2019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3260CD-EFF0-48D2-9CA4-9869F6BAEB96}" type="slidenum">
              <a:rPr lang="en-US" smtClean="0"/>
              <a:t>‹#›</a:t>
            </a:fld>
            <a:endParaRPr lang="en-US"/>
          </a:p>
        </p:txBody>
      </p:sp>
    </p:spTree>
    <p:extLst>
      <p:ext uri="{BB962C8B-B14F-4D97-AF65-F5344CB8AC3E}">
        <p14:creationId xmlns:p14="http://schemas.microsoft.com/office/powerpoint/2010/main" val="3159205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 concepts</a:t>
            </a:r>
            <a:r>
              <a:rPr lang="en-US" baseline="0" dirty="0" smtClean="0"/>
              <a:t> are SIMPLE but implementing is not EASY and will take practice.</a:t>
            </a:r>
            <a:endParaRPr lang="en-US" dirty="0"/>
          </a:p>
        </p:txBody>
      </p:sp>
      <p:sp>
        <p:nvSpPr>
          <p:cNvPr id="4" name="Slide Number Placeholder 3"/>
          <p:cNvSpPr>
            <a:spLocks noGrp="1"/>
          </p:cNvSpPr>
          <p:nvPr>
            <p:ph type="sldNum" sz="quarter" idx="10"/>
          </p:nvPr>
        </p:nvSpPr>
        <p:spPr/>
        <p:txBody>
          <a:bodyPr/>
          <a:lstStyle/>
          <a:p>
            <a:fld id="{E23260CD-EFF0-48D2-9CA4-9869F6BAEB96}" type="slidenum">
              <a:rPr lang="en-US" smtClean="0"/>
              <a:t>1</a:t>
            </a:fld>
            <a:endParaRPr lang="en-US"/>
          </a:p>
        </p:txBody>
      </p:sp>
    </p:spTree>
    <p:extLst>
      <p:ext uri="{BB962C8B-B14F-4D97-AF65-F5344CB8AC3E}">
        <p14:creationId xmlns:p14="http://schemas.microsoft.com/office/powerpoint/2010/main" val="4173495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3260CD-EFF0-48D2-9CA4-9869F6BAEB96}" type="slidenum">
              <a:rPr lang="en-US" smtClean="0"/>
              <a:t>10</a:t>
            </a:fld>
            <a:endParaRPr lang="en-US"/>
          </a:p>
        </p:txBody>
      </p:sp>
    </p:spTree>
    <p:extLst>
      <p:ext uri="{BB962C8B-B14F-4D97-AF65-F5344CB8AC3E}">
        <p14:creationId xmlns:p14="http://schemas.microsoft.com/office/powerpoint/2010/main" val="3939674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Blocks exploration, promotes disengagement.  Intakes/Assessments are unavoidable, do what you can to make it a conversation.  “I’ve got some paperwork that we need to get done today but I’m sure that you have some things on your mind.  Where would you like to start?”</a:t>
            </a:r>
          </a:p>
          <a:p>
            <a:pPr marL="228600" indent="-228600">
              <a:buAutoNum type="arabicPeriod"/>
            </a:pPr>
            <a:endParaRPr lang="en-US" baseline="0" dirty="0" smtClean="0"/>
          </a:p>
          <a:p>
            <a:pPr marL="228600" indent="-228600">
              <a:buAutoNum type="arabicPeriod"/>
            </a:pPr>
            <a:r>
              <a:rPr lang="en-US" baseline="0" dirty="0" smtClean="0"/>
              <a:t>Invites dependency, takes away the self-efficacy and autonomy that we are working to build.  The expert may also feel that they end up working harder than their job seeker.</a:t>
            </a:r>
          </a:p>
          <a:p>
            <a:pPr marL="228600" indent="-228600">
              <a:buAutoNum type="arabicPeriod"/>
            </a:pPr>
            <a:endParaRPr lang="en-US" baseline="0" dirty="0" smtClean="0"/>
          </a:p>
          <a:p>
            <a:pPr marL="228600" indent="-228600">
              <a:buAutoNum type="arabicPeriod"/>
            </a:pPr>
            <a:r>
              <a:rPr lang="en-US" baseline="0" dirty="0" smtClean="0"/>
              <a:t>Halts exploration and ignores any ambivalence, which will trigger anxiety about the change and undermine commitment to the plan.</a:t>
            </a:r>
          </a:p>
          <a:p>
            <a:pPr marL="228600" indent="-228600">
              <a:buAutoNum type="arabicPeriod"/>
            </a:pPr>
            <a:endParaRPr lang="en-US" baseline="0" dirty="0" smtClean="0"/>
          </a:p>
          <a:p>
            <a:pPr marL="228600" indent="-228600">
              <a:buAutoNum type="arabicPeriod"/>
            </a:pPr>
            <a:r>
              <a:rPr lang="en-US" baseline="0" dirty="0" smtClean="0"/>
              <a:t>This evokes opposition and may inadvertently shame the job seeker.  </a:t>
            </a:r>
          </a:p>
          <a:p>
            <a:pPr marL="228600" indent="-228600">
              <a:buAutoNum type="arabicPeriod"/>
            </a:pPr>
            <a:endParaRPr lang="en-US" baseline="0" dirty="0" smtClean="0"/>
          </a:p>
          <a:p>
            <a:pPr marL="228600" indent="-228600">
              <a:buAutoNum type="arabicPeriod"/>
            </a:pPr>
            <a:r>
              <a:rPr lang="en-US" baseline="0" dirty="0" smtClean="0"/>
              <a:t>This is our reflex to “make things right” when we see a problem, make everyone happy.  We should instead be working to empower the job seeker to seek their own solution.  </a:t>
            </a:r>
            <a:endParaRPr lang="en-US" dirty="0"/>
          </a:p>
        </p:txBody>
      </p:sp>
      <p:sp>
        <p:nvSpPr>
          <p:cNvPr id="4" name="Slide Number Placeholder 3"/>
          <p:cNvSpPr>
            <a:spLocks noGrp="1"/>
          </p:cNvSpPr>
          <p:nvPr>
            <p:ph type="sldNum" sz="quarter" idx="10"/>
          </p:nvPr>
        </p:nvSpPr>
        <p:spPr/>
        <p:txBody>
          <a:bodyPr/>
          <a:lstStyle/>
          <a:p>
            <a:fld id="{E23260CD-EFF0-48D2-9CA4-9869F6BAEB96}" type="slidenum">
              <a:rPr lang="en-US" smtClean="0"/>
              <a:t>11</a:t>
            </a:fld>
            <a:endParaRPr lang="en-US"/>
          </a:p>
        </p:txBody>
      </p:sp>
    </p:spTree>
    <p:extLst>
      <p:ext uri="{BB962C8B-B14F-4D97-AF65-F5344CB8AC3E}">
        <p14:creationId xmlns:p14="http://schemas.microsoft.com/office/powerpoint/2010/main" val="2937288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Great opportunity to begin building rapport using empathy, OARS, etc.  Build that environment for change!  Be careful to avoid the common pitfalls.</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“Find your why”</a:t>
            </a:r>
          </a:p>
          <a:p>
            <a:endParaRPr lang="en-US" baseline="0" dirty="0" smtClean="0"/>
          </a:p>
          <a:p>
            <a:r>
              <a:rPr lang="en-US" baseline="0" dirty="0" smtClean="0"/>
              <a:t>What concerns you about your current situation?</a:t>
            </a:r>
          </a:p>
          <a:p>
            <a:r>
              <a:rPr lang="en-US" baseline="0" dirty="0" smtClean="0"/>
              <a:t>What is it about not being employed that others might see as a concern?</a:t>
            </a:r>
          </a:p>
          <a:p>
            <a:r>
              <a:rPr lang="en-US" baseline="0" dirty="0" smtClean="0"/>
              <a:t>How has not working affected your life?</a:t>
            </a:r>
          </a:p>
          <a:p>
            <a:endParaRPr lang="en-US" baseline="0" dirty="0" smtClean="0"/>
          </a:p>
        </p:txBody>
      </p:sp>
      <p:sp>
        <p:nvSpPr>
          <p:cNvPr id="4" name="Slide Number Placeholder 3"/>
          <p:cNvSpPr>
            <a:spLocks noGrp="1"/>
          </p:cNvSpPr>
          <p:nvPr>
            <p:ph type="sldNum" sz="quarter" idx="10"/>
          </p:nvPr>
        </p:nvSpPr>
        <p:spPr/>
        <p:txBody>
          <a:bodyPr/>
          <a:lstStyle/>
          <a:p>
            <a:fld id="{E23260CD-EFF0-48D2-9CA4-9869F6BAEB96}" type="slidenum">
              <a:rPr lang="en-US" smtClean="0"/>
              <a:t>12</a:t>
            </a:fld>
            <a:endParaRPr lang="en-US"/>
          </a:p>
        </p:txBody>
      </p:sp>
    </p:spTree>
    <p:extLst>
      <p:ext uri="{BB962C8B-B14F-4D97-AF65-F5344CB8AC3E}">
        <p14:creationId xmlns:p14="http://schemas.microsoft.com/office/powerpoint/2010/main" val="222631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Ambivalence is very high, great time for MI principles.</a:t>
            </a:r>
            <a:endParaRPr lang="en-US" dirty="0"/>
          </a:p>
        </p:txBody>
      </p:sp>
      <p:sp>
        <p:nvSpPr>
          <p:cNvPr id="4" name="Slide Number Placeholder 3"/>
          <p:cNvSpPr>
            <a:spLocks noGrp="1"/>
          </p:cNvSpPr>
          <p:nvPr>
            <p:ph type="sldNum" sz="quarter" idx="10"/>
          </p:nvPr>
        </p:nvSpPr>
        <p:spPr/>
        <p:txBody>
          <a:bodyPr/>
          <a:lstStyle/>
          <a:p>
            <a:fld id="{E23260CD-EFF0-48D2-9CA4-9869F6BAEB96}" type="slidenum">
              <a:rPr lang="en-US" smtClean="0"/>
              <a:t>13</a:t>
            </a:fld>
            <a:endParaRPr lang="en-US"/>
          </a:p>
        </p:txBody>
      </p:sp>
    </p:spTree>
    <p:extLst>
      <p:ext uri="{BB962C8B-B14F-4D97-AF65-F5344CB8AC3E}">
        <p14:creationId xmlns:p14="http://schemas.microsoft.com/office/powerpoint/2010/main" val="3117617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really need to find a job, even if it isn’t my dream job.  Do you think that there is a part time job out there for me?”</a:t>
            </a:r>
          </a:p>
          <a:p>
            <a:endParaRPr lang="en-US" baseline="0" dirty="0" smtClean="0"/>
          </a:p>
          <a:p>
            <a:r>
              <a:rPr lang="en-US" baseline="0" dirty="0" smtClean="0"/>
              <a:t>Consciousness raising</a:t>
            </a:r>
          </a:p>
          <a:p>
            <a:r>
              <a:rPr lang="en-US" baseline="0" dirty="0" smtClean="0"/>
              <a:t>Feeling badly about present behavior/situation</a:t>
            </a:r>
          </a:p>
          <a:p>
            <a:r>
              <a:rPr lang="en-US" baseline="0" dirty="0" smtClean="0"/>
              <a:t>Social Liberation – Opportunity to change</a:t>
            </a:r>
          </a:p>
          <a:p>
            <a:r>
              <a:rPr lang="en-US" baseline="0" dirty="0" smtClean="0"/>
              <a:t>Self Re-Evaluation – “SSDI recipient to gainfully employed”</a:t>
            </a:r>
          </a:p>
          <a:p>
            <a:r>
              <a:rPr lang="en-US" baseline="0" dirty="0" smtClean="0"/>
              <a:t>Self Liberation</a:t>
            </a:r>
          </a:p>
        </p:txBody>
      </p:sp>
      <p:sp>
        <p:nvSpPr>
          <p:cNvPr id="4" name="Slide Number Placeholder 3"/>
          <p:cNvSpPr>
            <a:spLocks noGrp="1"/>
          </p:cNvSpPr>
          <p:nvPr>
            <p:ph type="sldNum" sz="quarter" idx="10"/>
          </p:nvPr>
        </p:nvSpPr>
        <p:spPr/>
        <p:txBody>
          <a:bodyPr/>
          <a:lstStyle/>
          <a:p>
            <a:fld id="{E23260CD-EFF0-48D2-9CA4-9869F6BAEB96}" type="slidenum">
              <a:rPr lang="en-US" smtClean="0"/>
              <a:t>14</a:t>
            </a:fld>
            <a:endParaRPr lang="en-US"/>
          </a:p>
        </p:txBody>
      </p:sp>
    </p:spTree>
    <p:extLst>
      <p:ext uri="{BB962C8B-B14F-4D97-AF65-F5344CB8AC3E}">
        <p14:creationId xmlns:p14="http://schemas.microsoft.com/office/powerpoint/2010/main" val="1093437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3260CD-EFF0-48D2-9CA4-9869F6BAEB96}" type="slidenum">
              <a:rPr lang="en-US" smtClean="0"/>
              <a:t>17</a:t>
            </a:fld>
            <a:endParaRPr lang="en-US"/>
          </a:p>
        </p:txBody>
      </p:sp>
    </p:spTree>
    <p:extLst>
      <p:ext uri="{BB962C8B-B14F-4D97-AF65-F5344CB8AC3E}">
        <p14:creationId xmlns:p14="http://schemas.microsoft.com/office/powerpoint/2010/main" val="3484030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will notice that these are really two distinct skills:</a:t>
            </a:r>
          </a:p>
          <a:p>
            <a:pPr marL="228600" indent="-228600">
              <a:buAutoNum type="arabicPeriod"/>
            </a:pPr>
            <a:r>
              <a:rPr lang="en-US" baseline="0" dirty="0" smtClean="0"/>
              <a:t>Open-Ended Questions</a:t>
            </a:r>
          </a:p>
          <a:p>
            <a:pPr marL="228600" indent="-228600">
              <a:buAutoNum type="arabicPeriod"/>
            </a:pPr>
            <a:r>
              <a:rPr lang="en-US" baseline="0" dirty="0" smtClean="0"/>
              <a:t>Affirmations, Reflective Statements and Summarizing Statements are all really forms of reflections</a:t>
            </a:r>
            <a:endParaRPr lang="en-US" dirty="0"/>
          </a:p>
        </p:txBody>
      </p:sp>
      <p:sp>
        <p:nvSpPr>
          <p:cNvPr id="4" name="Slide Number Placeholder 3"/>
          <p:cNvSpPr>
            <a:spLocks noGrp="1"/>
          </p:cNvSpPr>
          <p:nvPr>
            <p:ph type="sldNum" sz="quarter" idx="10"/>
          </p:nvPr>
        </p:nvSpPr>
        <p:spPr/>
        <p:txBody>
          <a:bodyPr/>
          <a:lstStyle/>
          <a:p>
            <a:fld id="{E23260CD-EFF0-48D2-9CA4-9869F6BAEB96}" type="slidenum">
              <a:rPr lang="en-US" smtClean="0"/>
              <a:t>18</a:t>
            </a:fld>
            <a:endParaRPr lang="en-US"/>
          </a:p>
        </p:txBody>
      </p:sp>
    </p:spTree>
    <p:extLst>
      <p:ext uri="{BB962C8B-B14F-4D97-AF65-F5344CB8AC3E}">
        <p14:creationId xmlns:p14="http://schemas.microsoft.com/office/powerpoint/2010/main" val="1854332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Stay away from “I” statements.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If a job seeker feels judgement, either positive or negative, it will impact their progress toward change.</a:t>
            </a:r>
          </a:p>
          <a:p>
            <a:endParaRPr lang="en-US" dirty="0" smtClean="0"/>
          </a:p>
          <a:p>
            <a:endParaRPr lang="en-US" dirty="0" smtClean="0"/>
          </a:p>
          <a:p>
            <a:r>
              <a:rPr lang="en-US" dirty="0" smtClean="0"/>
              <a:t>Keep</a:t>
            </a:r>
            <a:r>
              <a:rPr lang="en-US" baseline="0" dirty="0" smtClean="0"/>
              <a:t> your cool, particularly with job seekers who are reaction seeking.</a:t>
            </a:r>
          </a:p>
          <a:p>
            <a:endParaRPr lang="en-US" baseline="0" dirty="0" smtClean="0"/>
          </a:p>
        </p:txBody>
      </p:sp>
      <p:sp>
        <p:nvSpPr>
          <p:cNvPr id="4" name="Slide Number Placeholder 3"/>
          <p:cNvSpPr>
            <a:spLocks noGrp="1"/>
          </p:cNvSpPr>
          <p:nvPr>
            <p:ph type="sldNum" sz="quarter" idx="10"/>
          </p:nvPr>
        </p:nvSpPr>
        <p:spPr/>
        <p:txBody>
          <a:bodyPr/>
          <a:lstStyle/>
          <a:p>
            <a:fld id="{E23260CD-EFF0-48D2-9CA4-9869F6BAEB96}" type="slidenum">
              <a:rPr lang="en-US" smtClean="0"/>
              <a:t>19</a:t>
            </a:fld>
            <a:endParaRPr lang="en-US"/>
          </a:p>
        </p:txBody>
      </p:sp>
    </p:spTree>
    <p:extLst>
      <p:ext uri="{BB962C8B-B14F-4D97-AF65-F5344CB8AC3E}">
        <p14:creationId xmlns:p14="http://schemas.microsoft.com/office/powerpoint/2010/main" val="1296266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3260CD-EFF0-48D2-9CA4-9869F6BAEB96}" type="slidenum">
              <a:rPr lang="en-US" smtClean="0"/>
              <a:t>20</a:t>
            </a:fld>
            <a:endParaRPr lang="en-US"/>
          </a:p>
        </p:txBody>
      </p:sp>
    </p:spTree>
    <p:extLst>
      <p:ext uri="{BB962C8B-B14F-4D97-AF65-F5344CB8AC3E}">
        <p14:creationId xmlns:p14="http://schemas.microsoft.com/office/powerpoint/2010/main" val="902894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ended questions help</a:t>
            </a:r>
            <a:r>
              <a:rPr lang="en-US" baseline="0" dirty="0" smtClean="0"/>
              <a:t> build rapport from our first contact.  The closed ended question will move us toward the intake but the open ended questions will start a conversation and help us learn more about the job candidate’s circumstance and what is important to them.</a:t>
            </a:r>
            <a:endParaRPr lang="en-US" dirty="0"/>
          </a:p>
        </p:txBody>
      </p:sp>
      <p:sp>
        <p:nvSpPr>
          <p:cNvPr id="4" name="Slide Number Placeholder 3"/>
          <p:cNvSpPr>
            <a:spLocks noGrp="1"/>
          </p:cNvSpPr>
          <p:nvPr>
            <p:ph type="sldNum" sz="quarter" idx="10"/>
          </p:nvPr>
        </p:nvSpPr>
        <p:spPr/>
        <p:txBody>
          <a:bodyPr/>
          <a:lstStyle/>
          <a:p>
            <a:fld id="{E23260CD-EFF0-48D2-9CA4-9869F6BAEB96}" type="slidenum">
              <a:rPr lang="en-US" smtClean="0"/>
              <a:t>21</a:t>
            </a:fld>
            <a:endParaRPr lang="en-US"/>
          </a:p>
        </p:txBody>
      </p:sp>
    </p:spTree>
    <p:extLst>
      <p:ext uri="{BB962C8B-B14F-4D97-AF65-F5344CB8AC3E}">
        <p14:creationId xmlns:p14="http://schemas.microsoft.com/office/powerpoint/2010/main" val="1662835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video</a:t>
            </a:r>
            <a:r>
              <a:rPr lang="en-US" baseline="0" dirty="0" smtClean="0"/>
              <a:t> is meant to be an introduction to Motivational Interviewing.  Hopefully there are some things that you can use immediately but if you are interested in learning more, check out the resources noted at the end and seek a full MI workshop if possible</a:t>
            </a:r>
            <a:r>
              <a:rPr lang="en-US" baseline="0" dirty="0" smtClean="0"/>
              <a:t>.  My most recent workshop was with Dr. William </a:t>
            </a:r>
            <a:r>
              <a:rPr lang="en-US" baseline="0" dirty="0" err="1" smtClean="0"/>
              <a:t>Matulich</a:t>
            </a:r>
            <a:r>
              <a:rPr lang="en-US" baseline="0" dirty="0" smtClean="0"/>
              <a:t> in 2017.  His presentation helped inspire much of what you’ll see today.  You’ll find a link to his website and credits to his presentation at the end of this slideshow.</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MI concepts</a:t>
            </a:r>
            <a:r>
              <a:rPr lang="en-US" baseline="0" dirty="0" smtClean="0"/>
              <a:t> are SIMPLE but implementing is not EASY and will take practice.</a:t>
            </a:r>
            <a:endParaRPr lang="en-US" dirty="0" smtClean="0"/>
          </a:p>
          <a:p>
            <a:endParaRPr lang="en-US" dirty="0"/>
          </a:p>
        </p:txBody>
      </p:sp>
      <p:sp>
        <p:nvSpPr>
          <p:cNvPr id="4" name="Slide Number Placeholder 3"/>
          <p:cNvSpPr>
            <a:spLocks noGrp="1"/>
          </p:cNvSpPr>
          <p:nvPr>
            <p:ph type="sldNum" sz="quarter" idx="10"/>
          </p:nvPr>
        </p:nvSpPr>
        <p:spPr/>
        <p:txBody>
          <a:bodyPr/>
          <a:lstStyle/>
          <a:p>
            <a:fld id="{E23260CD-EFF0-48D2-9CA4-9869F6BAEB96}" type="slidenum">
              <a:rPr lang="en-US" smtClean="0"/>
              <a:t>2</a:t>
            </a:fld>
            <a:endParaRPr lang="en-US"/>
          </a:p>
        </p:txBody>
      </p:sp>
    </p:spTree>
    <p:extLst>
      <p:ext uri="{BB962C8B-B14F-4D97-AF65-F5344CB8AC3E}">
        <p14:creationId xmlns:p14="http://schemas.microsoft.com/office/powerpoint/2010/main" val="22104698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Equipoise</a:t>
            </a:r>
            <a:r>
              <a:rPr lang="en-US" baseline="0" dirty="0" smtClean="0"/>
              <a:t> is vital throughout the MI process.  </a:t>
            </a:r>
            <a:endParaRPr lang="en-US" dirty="0"/>
          </a:p>
        </p:txBody>
      </p:sp>
      <p:sp>
        <p:nvSpPr>
          <p:cNvPr id="4" name="Slide Number Placeholder 3"/>
          <p:cNvSpPr>
            <a:spLocks noGrp="1"/>
          </p:cNvSpPr>
          <p:nvPr>
            <p:ph type="sldNum" sz="quarter" idx="10"/>
          </p:nvPr>
        </p:nvSpPr>
        <p:spPr/>
        <p:txBody>
          <a:bodyPr/>
          <a:lstStyle/>
          <a:p>
            <a:fld id="{E23260CD-EFF0-48D2-9CA4-9869F6BAEB96}" type="slidenum">
              <a:rPr lang="en-US" smtClean="0"/>
              <a:t>22</a:t>
            </a:fld>
            <a:endParaRPr lang="en-US"/>
          </a:p>
        </p:txBody>
      </p:sp>
    </p:spTree>
    <p:extLst>
      <p:ext uri="{BB962C8B-B14F-4D97-AF65-F5344CB8AC3E}">
        <p14:creationId xmlns:p14="http://schemas.microsoft.com/office/powerpoint/2010/main" val="1320755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“You’ve shown courage</a:t>
            </a:r>
            <a:r>
              <a:rPr lang="en-US" baseline="0" dirty="0" smtClean="0"/>
              <a:t> in taking on this difficult problem.”</a:t>
            </a:r>
          </a:p>
          <a:p>
            <a:endParaRPr lang="en-US" baseline="0" dirty="0" smtClean="0"/>
          </a:p>
          <a:p>
            <a:r>
              <a:rPr lang="en-US" baseline="0" dirty="0" smtClean="0"/>
              <a:t>“Your frustration is understandable.”</a:t>
            </a:r>
            <a:endParaRPr lang="en-US" dirty="0"/>
          </a:p>
        </p:txBody>
      </p:sp>
      <p:sp>
        <p:nvSpPr>
          <p:cNvPr id="4" name="Slide Number Placeholder 3"/>
          <p:cNvSpPr>
            <a:spLocks noGrp="1"/>
          </p:cNvSpPr>
          <p:nvPr>
            <p:ph type="sldNum" sz="quarter" idx="10"/>
          </p:nvPr>
        </p:nvSpPr>
        <p:spPr/>
        <p:txBody>
          <a:bodyPr/>
          <a:lstStyle/>
          <a:p>
            <a:fld id="{E23260CD-EFF0-48D2-9CA4-9869F6BAEB96}" type="slidenum">
              <a:rPr lang="en-US" smtClean="0"/>
              <a:t>23</a:t>
            </a:fld>
            <a:endParaRPr lang="en-US"/>
          </a:p>
        </p:txBody>
      </p:sp>
    </p:spTree>
    <p:extLst>
      <p:ext uri="{BB962C8B-B14F-4D97-AF65-F5344CB8AC3E}">
        <p14:creationId xmlns:p14="http://schemas.microsoft.com/office/powerpoint/2010/main" val="3500407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Job seekers are going to be more open</a:t>
            </a:r>
            <a:r>
              <a:rPr lang="en-US" baseline="0" dirty="0" smtClean="0"/>
              <a:t> and honest regarding strengths, deficits and history if we build an effective partnership with our OARS skills.</a:t>
            </a:r>
            <a:endParaRPr lang="en-US" dirty="0"/>
          </a:p>
        </p:txBody>
      </p:sp>
      <p:sp>
        <p:nvSpPr>
          <p:cNvPr id="4" name="Slide Number Placeholder 3"/>
          <p:cNvSpPr>
            <a:spLocks noGrp="1"/>
          </p:cNvSpPr>
          <p:nvPr>
            <p:ph type="sldNum" sz="quarter" idx="10"/>
          </p:nvPr>
        </p:nvSpPr>
        <p:spPr/>
        <p:txBody>
          <a:bodyPr/>
          <a:lstStyle/>
          <a:p>
            <a:fld id="{E23260CD-EFF0-48D2-9CA4-9869F6BAEB96}" type="slidenum">
              <a:rPr lang="en-US" smtClean="0"/>
              <a:t>24</a:t>
            </a:fld>
            <a:endParaRPr lang="en-US"/>
          </a:p>
        </p:txBody>
      </p:sp>
    </p:spTree>
    <p:extLst>
      <p:ext uri="{BB962C8B-B14F-4D97-AF65-F5344CB8AC3E}">
        <p14:creationId xmlns:p14="http://schemas.microsoft.com/office/powerpoint/2010/main" val="1475202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will talk more about using complex reflections in a few minutes.  This is a great way to deal with ambivalence.</a:t>
            </a:r>
          </a:p>
          <a:p>
            <a:endParaRPr lang="en-US" baseline="0" dirty="0" smtClean="0"/>
          </a:p>
          <a:p>
            <a:r>
              <a:rPr lang="en-US" baseline="0" dirty="0" smtClean="0"/>
              <a:t>“It sounds like…”</a:t>
            </a:r>
          </a:p>
          <a:p>
            <a:r>
              <a:rPr lang="en-US" baseline="0" dirty="0" smtClean="0"/>
              <a:t>“You are wondering…”</a:t>
            </a:r>
          </a:p>
          <a:p>
            <a:r>
              <a:rPr lang="en-US" baseline="0" dirty="0" smtClean="0"/>
              <a:t>“If I’m hearing you correctly…)</a:t>
            </a:r>
            <a:endParaRPr lang="en-US" dirty="0"/>
          </a:p>
        </p:txBody>
      </p:sp>
      <p:sp>
        <p:nvSpPr>
          <p:cNvPr id="4" name="Slide Number Placeholder 3"/>
          <p:cNvSpPr>
            <a:spLocks noGrp="1"/>
          </p:cNvSpPr>
          <p:nvPr>
            <p:ph type="sldNum" sz="quarter" idx="10"/>
          </p:nvPr>
        </p:nvSpPr>
        <p:spPr/>
        <p:txBody>
          <a:bodyPr/>
          <a:lstStyle/>
          <a:p>
            <a:fld id="{E23260CD-EFF0-48D2-9CA4-9869F6BAEB96}" type="slidenum">
              <a:rPr lang="en-US" smtClean="0"/>
              <a:t>25</a:t>
            </a:fld>
            <a:endParaRPr lang="en-US"/>
          </a:p>
        </p:txBody>
      </p:sp>
    </p:spTree>
    <p:extLst>
      <p:ext uri="{BB962C8B-B14F-4D97-AF65-F5344CB8AC3E}">
        <p14:creationId xmlns:p14="http://schemas.microsoft.com/office/powerpoint/2010/main" val="31796543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hear motivation for change,</a:t>
            </a:r>
            <a:r>
              <a:rPr lang="en-US" baseline="0" dirty="0" smtClean="0"/>
              <a:t> make a note of it and include it in the summary.</a:t>
            </a:r>
            <a:endParaRPr lang="en-US" dirty="0"/>
          </a:p>
        </p:txBody>
      </p:sp>
      <p:sp>
        <p:nvSpPr>
          <p:cNvPr id="4" name="Slide Number Placeholder 3"/>
          <p:cNvSpPr>
            <a:spLocks noGrp="1"/>
          </p:cNvSpPr>
          <p:nvPr>
            <p:ph type="sldNum" sz="quarter" idx="10"/>
          </p:nvPr>
        </p:nvSpPr>
        <p:spPr/>
        <p:txBody>
          <a:bodyPr/>
          <a:lstStyle/>
          <a:p>
            <a:fld id="{E23260CD-EFF0-48D2-9CA4-9869F6BAEB96}" type="slidenum">
              <a:rPr lang="en-US" smtClean="0"/>
              <a:t>26</a:t>
            </a:fld>
            <a:endParaRPr lang="en-US"/>
          </a:p>
        </p:txBody>
      </p:sp>
    </p:spTree>
    <p:extLst>
      <p:ext uri="{BB962C8B-B14F-4D97-AF65-F5344CB8AC3E}">
        <p14:creationId xmlns:p14="http://schemas.microsoft.com/office/powerpoint/2010/main" val="16101363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many types of summaries and ways to highlight change talk within the session.</a:t>
            </a:r>
            <a:endParaRPr lang="en-US" dirty="0"/>
          </a:p>
        </p:txBody>
      </p:sp>
      <p:sp>
        <p:nvSpPr>
          <p:cNvPr id="4" name="Slide Number Placeholder 3"/>
          <p:cNvSpPr>
            <a:spLocks noGrp="1"/>
          </p:cNvSpPr>
          <p:nvPr>
            <p:ph type="sldNum" sz="quarter" idx="10"/>
          </p:nvPr>
        </p:nvSpPr>
        <p:spPr/>
        <p:txBody>
          <a:bodyPr/>
          <a:lstStyle/>
          <a:p>
            <a:fld id="{E23260CD-EFF0-48D2-9CA4-9869F6BAEB96}" type="slidenum">
              <a:rPr lang="en-US" smtClean="0"/>
              <a:t>27</a:t>
            </a:fld>
            <a:endParaRPr lang="en-US"/>
          </a:p>
        </p:txBody>
      </p:sp>
    </p:spTree>
    <p:extLst>
      <p:ext uri="{BB962C8B-B14F-4D97-AF65-F5344CB8AC3E}">
        <p14:creationId xmlns:p14="http://schemas.microsoft.com/office/powerpoint/2010/main" val="11552748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Sustain tal</a:t>
            </a:r>
            <a:r>
              <a:rPr lang="en-US" baseline="0" dirty="0" smtClean="0"/>
              <a:t>k is the opposite of change talk and will need to be explored further.</a:t>
            </a:r>
          </a:p>
          <a:p>
            <a:endParaRPr lang="en-US" baseline="0" dirty="0" smtClean="0"/>
          </a:p>
          <a:p>
            <a:r>
              <a:rPr lang="en-US" baseline="0" dirty="0" smtClean="0"/>
              <a:t>Discord lets us know that something is not functioning properly within the working relationship.  Using our OARS techniques and seeking to better understand the job seeker’s position with genuine empathy is likely required before we can move forward.</a:t>
            </a:r>
            <a:endParaRPr lang="en-US" dirty="0"/>
          </a:p>
        </p:txBody>
      </p:sp>
      <p:sp>
        <p:nvSpPr>
          <p:cNvPr id="4" name="Slide Number Placeholder 3"/>
          <p:cNvSpPr>
            <a:spLocks noGrp="1"/>
          </p:cNvSpPr>
          <p:nvPr>
            <p:ph type="sldNum" sz="quarter" idx="10"/>
          </p:nvPr>
        </p:nvSpPr>
        <p:spPr/>
        <p:txBody>
          <a:bodyPr/>
          <a:lstStyle/>
          <a:p>
            <a:fld id="{E23260CD-EFF0-48D2-9CA4-9869F6BAEB96}" type="slidenum">
              <a:rPr lang="en-US" smtClean="0"/>
              <a:t>29</a:t>
            </a:fld>
            <a:endParaRPr lang="en-US"/>
          </a:p>
        </p:txBody>
      </p:sp>
    </p:spTree>
    <p:extLst>
      <p:ext uri="{BB962C8B-B14F-4D97-AF65-F5344CB8AC3E}">
        <p14:creationId xmlns:p14="http://schemas.microsoft.com/office/powerpoint/2010/main" val="17443782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Statements of ambivalence can be shocking by design and a simple reflection can help maintain equipoise moving forward.</a:t>
            </a:r>
          </a:p>
          <a:p>
            <a:endParaRPr lang="en-US" dirty="0"/>
          </a:p>
        </p:txBody>
      </p:sp>
      <p:sp>
        <p:nvSpPr>
          <p:cNvPr id="4" name="Slide Number Placeholder 3"/>
          <p:cNvSpPr>
            <a:spLocks noGrp="1"/>
          </p:cNvSpPr>
          <p:nvPr>
            <p:ph type="sldNum" sz="quarter" idx="10"/>
          </p:nvPr>
        </p:nvSpPr>
        <p:spPr/>
        <p:txBody>
          <a:bodyPr/>
          <a:lstStyle/>
          <a:p>
            <a:fld id="{E23260CD-EFF0-48D2-9CA4-9869F6BAEB96}" type="slidenum">
              <a:rPr lang="en-US" smtClean="0"/>
              <a:t>30</a:t>
            </a:fld>
            <a:endParaRPr lang="en-US"/>
          </a:p>
        </p:txBody>
      </p:sp>
    </p:spTree>
    <p:extLst>
      <p:ext uri="{BB962C8B-B14F-4D97-AF65-F5344CB8AC3E}">
        <p14:creationId xmlns:p14="http://schemas.microsoft.com/office/powerpoint/2010/main" val="2367683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amplified reaction exaggerates the client’s statement.  Their response will either confirm their commitment to the status quo or elicit change talk.</a:t>
            </a:r>
          </a:p>
          <a:p>
            <a:endParaRPr lang="en-US" dirty="0"/>
          </a:p>
        </p:txBody>
      </p:sp>
      <p:sp>
        <p:nvSpPr>
          <p:cNvPr id="4" name="Slide Number Placeholder 3"/>
          <p:cNvSpPr>
            <a:spLocks noGrp="1"/>
          </p:cNvSpPr>
          <p:nvPr>
            <p:ph type="sldNum" sz="quarter" idx="10"/>
          </p:nvPr>
        </p:nvSpPr>
        <p:spPr/>
        <p:txBody>
          <a:bodyPr/>
          <a:lstStyle/>
          <a:p>
            <a:fld id="{E23260CD-EFF0-48D2-9CA4-9869F6BAEB96}" type="slidenum">
              <a:rPr lang="en-US" smtClean="0"/>
              <a:t>31</a:t>
            </a:fld>
            <a:endParaRPr lang="en-US"/>
          </a:p>
        </p:txBody>
      </p:sp>
    </p:spTree>
    <p:extLst>
      <p:ext uri="{BB962C8B-B14F-4D97-AF65-F5344CB8AC3E}">
        <p14:creationId xmlns:p14="http://schemas.microsoft.com/office/powerpoint/2010/main" val="33612612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Double sided reflections help to create discrepancy between current behavior and the client’s values/beliefs.  Be sure to utilize AND instead of BUT to validate that both viewpoints may be held simultaneously.</a:t>
            </a:r>
          </a:p>
          <a:p>
            <a:endParaRPr lang="en-US" dirty="0"/>
          </a:p>
        </p:txBody>
      </p:sp>
      <p:sp>
        <p:nvSpPr>
          <p:cNvPr id="4" name="Slide Number Placeholder 3"/>
          <p:cNvSpPr>
            <a:spLocks noGrp="1"/>
          </p:cNvSpPr>
          <p:nvPr>
            <p:ph type="sldNum" sz="quarter" idx="10"/>
          </p:nvPr>
        </p:nvSpPr>
        <p:spPr/>
        <p:txBody>
          <a:bodyPr/>
          <a:lstStyle/>
          <a:p>
            <a:fld id="{E23260CD-EFF0-48D2-9CA4-9869F6BAEB96}" type="slidenum">
              <a:rPr lang="en-US" smtClean="0"/>
              <a:t>32</a:t>
            </a:fld>
            <a:endParaRPr lang="en-US"/>
          </a:p>
        </p:txBody>
      </p:sp>
    </p:spTree>
    <p:extLst>
      <p:ext uri="{BB962C8B-B14F-4D97-AF65-F5344CB8AC3E}">
        <p14:creationId xmlns:p14="http://schemas.microsoft.com/office/powerpoint/2010/main" val="1089510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t>
            </a:r>
            <a:r>
              <a:rPr lang="en-US" baseline="0" dirty="0" smtClean="0"/>
              <a:t> William Miller and Stephen </a:t>
            </a:r>
            <a:r>
              <a:rPr lang="en-US" baseline="0" dirty="0" err="1" smtClean="0"/>
              <a:t>Rollnick</a:t>
            </a:r>
            <a:r>
              <a:rPr lang="en-US" baseline="0" dirty="0" smtClean="0"/>
              <a:t> developed many of the founding principals of MI.</a:t>
            </a:r>
            <a:endParaRPr lang="en-US" dirty="0"/>
          </a:p>
        </p:txBody>
      </p:sp>
      <p:sp>
        <p:nvSpPr>
          <p:cNvPr id="4" name="Slide Number Placeholder 3"/>
          <p:cNvSpPr>
            <a:spLocks noGrp="1"/>
          </p:cNvSpPr>
          <p:nvPr>
            <p:ph type="sldNum" sz="quarter" idx="10"/>
          </p:nvPr>
        </p:nvSpPr>
        <p:spPr/>
        <p:txBody>
          <a:bodyPr/>
          <a:lstStyle/>
          <a:p>
            <a:fld id="{E23260CD-EFF0-48D2-9CA4-9869F6BAEB96}" type="slidenum">
              <a:rPr lang="en-US" smtClean="0"/>
              <a:t>3</a:t>
            </a:fld>
            <a:endParaRPr lang="en-US"/>
          </a:p>
        </p:txBody>
      </p:sp>
    </p:spTree>
    <p:extLst>
      <p:ext uri="{BB962C8B-B14F-4D97-AF65-F5344CB8AC3E}">
        <p14:creationId xmlns:p14="http://schemas.microsoft.com/office/powerpoint/2010/main" val="11340810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are you at a</a:t>
            </a:r>
            <a:r>
              <a:rPr lang="en-US" baseline="0" dirty="0" smtClean="0"/>
              <a:t> ___ and not a zero?</a:t>
            </a:r>
          </a:p>
          <a:p>
            <a:endParaRPr lang="en-US" baseline="0" dirty="0" smtClean="0"/>
          </a:p>
          <a:p>
            <a:r>
              <a:rPr lang="en-US" baseline="0" dirty="0" smtClean="0"/>
              <a:t>What would it take to move you from a six to an eight?</a:t>
            </a:r>
            <a:endParaRPr lang="en-US" dirty="0"/>
          </a:p>
        </p:txBody>
      </p:sp>
      <p:sp>
        <p:nvSpPr>
          <p:cNvPr id="4" name="Slide Number Placeholder 3"/>
          <p:cNvSpPr>
            <a:spLocks noGrp="1"/>
          </p:cNvSpPr>
          <p:nvPr>
            <p:ph type="sldNum" sz="quarter" idx="10"/>
          </p:nvPr>
        </p:nvSpPr>
        <p:spPr/>
        <p:txBody>
          <a:bodyPr/>
          <a:lstStyle/>
          <a:p>
            <a:fld id="{E23260CD-EFF0-48D2-9CA4-9869F6BAEB96}" type="slidenum">
              <a:rPr lang="en-US" smtClean="0"/>
              <a:t>33</a:t>
            </a:fld>
            <a:endParaRPr lang="en-US"/>
          </a:p>
        </p:txBody>
      </p:sp>
    </p:spTree>
    <p:extLst>
      <p:ext uri="{BB962C8B-B14F-4D97-AF65-F5344CB8AC3E}">
        <p14:creationId xmlns:p14="http://schemas.microsoft.com/office/powerpoint/2010/main" val="35100345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technique can</a:t>
            </a:r>
            <a:r>
              <a:rPr lang="en-US" baseline="0" dirty="0" smtClean="0"/>
              <a:t> be used when a job seeker is so focused on problem talk that they are having trouble envisioning possible change.</a:t>
            </a:r>
          </a:p>
          <a:p>
            <a:endParaRPr lang="en-US" baseline="0" dirty="0" smtClean="0"/>
          </a:p>
          <a:p>
            <a:r>
              <a:rPr lang="en-US" baseline="0" dirty="0" smtClean="0"/>
              <a:t>Feel free to change the question as needed to fit your style or your job seeker.  The goal here is to tap into a more creative, less burdened state of mind.</a:t>
            </a:r>
            <a:endParaRPr lang="en-US" dirty="0"/>
          </a:p>
        </p:txBody>
      </p:sp>
      <p:sp>
        <p:nvSpPr>
          <p:cNvPr id="4" name="Slide Number Placeholder 3"/>
          <p:cNvSpPr>
            <a:spLocks noGrp="1"/>
          </p:cNvSpPr>
          <p:nvPr>
            <p:ph type="sldNum" sz="quarter" idx="10"/>
          </p:nvPr>
        </p:nvSpPr>
        <p:spPr/>
        <p:txBody>
          <a:bodyPr/>
          <a:lstStyle/>
          <a:p>
            <a:fld id="{E23260CD-EFF0-48D2-9CA4-9869F6BAEB96}" type="slidenum">
              <a:rPr lang="en-US" smtClean="0"/>
              <a:t>34</a:t>
            </a:fld>
            <a:endParaRPr lang="en-US"/>
          </a:p>
        </p:txBody>
      </p:sp>
    </p:spTree>
    <p:extLst>
      <p:ext uri="{BB962C8B-B14F-4D97-AF65-F5344CB8AC3E}">
        <p14:creationId xmlns:p14="http://schemas.microsoft.com/office/powerpoint/2010/main" val="22039598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a:t>
            </a:r>
            <a:r>
              <a:rPr lang="en-US" baseline="0" dirty="0" smtClean="0"/>
              <a:t> vague example.  </a:t>
            </a:r>
          </a:p>
          <a:p>
            <a:endParaRPr lang="en-US" baseline="0" dirty="0" smtClean="0"/>
          </a:p>
          <a:p>
            <a:r>
              <a:rPr lang="en-US" baseline="0" dirty="0" smtClean="0"/>
              <a:t>We use past successes to build them up for positive changes.  Remember, RELAPSE is also a stage of change and can be overcome using the job seeker’s strengths.  </a:t>
            </a:r>
          </a:p>
          <a:p>
            <a:endParaRPr lang="en-US" dirty="0"/>
          </a:p>
        </p:txBody>
      </p:sp>
      <p:sp>
        <p:nvSpPr>
          <p:cNvPr id="4" name="Slide Number Placeholder 3"/>
          <p:cNvSpPr>
            <a:spLocks noGrp="1"/>
          </p:cNvSpPr>
          <p:nvPr>
            <p:ph type="sldNum" sz="quarter" idx="10"/>
          </p:nvPr>
        </p:nvSpPr>
        <p:spPr/>
        <p:txBody>
          <a:bodyPr/>
          <a:lstStyle/>
          <a:p>
            <a:fld id="{E23260CD-EFF0-48D2-9CA4-9869F6BAEB96}" type="slidenum">
              <a:rPr lang="en-US" smtClean="0"/>
              <a:t>35</a:t>
            </a:fld>
            <a:endParaRPr lang="en-US"/>
          </a:p>
        </p:txBody>
      </p:sp>
    </p:spTree>
    <p:extLst>
      <p:ext uri="{BB962C8B-B14F-4D97-AF65-F5344CB8AC3E}">
        <p14:creationId xmlns:p14="http://schemas.microsoft.com/office/powerpoint/2010/main" val="16772956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a wonderful tool to use when job seekers are perhaps not following through with expectations and spending the majority of the session using sustain talk.</a:t>
            </a:r>
          </a:p>
          <a:p>
            <a:endParaRPr lang="en-US" baseline="0" dirty="0" smtClean="0"/>
          </a:p>
          <a:p>
            <a:r>
              <a:rPr lang="en-US" baseline="0" dirty="0" smtClean="0"/>
              <a:t>The order is important.</a:t>
            </a:r>
          </a:p>
          <a:p>
            <a:endParaRPr lang="en-US" baseline="0" dirty="0" smtClean="0"/>
          </a:p>
          <a:p>
            <a:r>
              <a:rPr lang="en-US" baseline="0" dirty="0" smtClean="0"/>
              <a:t>If we can get the job seeker to come up with their own arguments for change, we can use their own words to help move toward employment.  </a:t>
            </a:r>
          </a:p>
          <a:p>
            <a:r>
              <a:rPr lang="en-US" baseline="0" dirty="0" smtClean="0"/>
              <a:t>Think about how this is different than you telling them </a:t>
            </a:r>
            <a:endParaRPr lang="en-US" dirty="0"/>
          </a:p>
        </p:txBody>
      </p:sp>
      <p:sp>
        <p:nvSpPr>
          <p:cNvPr id="4" name="Slide Number Placeholder 3"/>
          <p:cNvSpPr>
            <a:spLocks noGrp="1"/>
          </p:cNvSpPr>
          <p:nvPr>
            <p:ph type="sldNum" sz="quarter" idx="10"/>
          </p:nvPr>
        </p:nvSpPr>
        <p:spPr/>
        <p:txBody>
          <a:bodyPr/>
          <a:lstStyle/>
          <a:p>
            <a:fld id="{E23260CD-EFF0-48D2-9CA4-9869F6BAEB96}" type="slidenum">
              <a:rPr lang="en-US" smtClean="0"/>
              <a:t>36</a:t>
            </a:fld>
            <a:endParaRPr lang="en-US"/>
          </a:p>
        </p:txBody>
      </p:sp>
    </p:spTree>
    <p:extLst>
      <p:ext uri="{BB962C8B-B14F-4D97-AF65-F5344CB8AC3E}">
        <p14:creationId xmlns:p14="http://schemas.microsoft.com/office/powerpoint/2010/main" val="4219550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Humans</a:t>
            </a:r>
            <a:r>
              <a:rPr lang="en-US" baseline="0" dirty="0" smtClean="0"/>
              <a:t> develop a strong psychological need for autonomy early on.  If this is not satisfied, the odds of achieving the desired result will be dramatically diminished.  My three year old may lose his mind if I order him to pick up his toys or brush his teeth.  How might that change when I ask him whether he’d like to pick up toys or brush teeth first?  Providing the ability to choose the order in which the tasks are completed increases autonomy and both tasks are completed without incident. </a:t>
            </a:r>
          </a:p>
          <a:p>
            <a:endParaRPr lang="en-US" baseline="0" dirty="0" smtClean="0"/>
          </a:p>
          <a:p>
            <a:r>
              <a:rPr lang="en-US" baseline="0" dirty="0" smtClean="0"/>
              <a:t>Have you ever been in a job with very little autonomy?  How motivated were you to work hard and stay on the job?</a:t>
            </a:r>
            <a:endParaRPr lang="en-US" dirty="0"/>
          </a:p>
        </p:txBody>
      </p:sp>
      <p:sp>
        <p:nvSpPr>
          <p:cNvPr id="4" name="Slide Number Placeholder 3"/>
          <p:cNvSpPr>
            <a:spLocks noGrp="1"/>
          </p:cNvSpPr>
          <p:nvPr>
            <p:ph type="sldNum" sz="quarter" idx="10"/>
          </p:nvPr>
        </p:nvSpPr>
        <p:spPr/>
        <p:txBody>
          <a:bodyPr/>
          <a:lstStyle/>
          <a:p>
            <a:fld id="{E23260CD-EFF0-48D2-9CA4-9869F6BAEB96}" type="slidenum">
              <a:rPr lang="en-US" smtClean="0"/>
              <a:t>4</a:t>
            </a:fld>
            <a:endParaRPr lang="en-US"/>
          </a:p>
        </p:txBody>
      </p:sp>
    </p:spTree>
    <p:extLst>
      <p:ext uri="{BB962C8B-B14F-4D97-AF65-F5344CB8AC3E}">
        <p14:creationId xmlns:p14="http://schemas.microsoft.com/office/powerpoint/2010/main" val="1931486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a:t>
            </a:r>
            <a:r>
              <a:rPr lang="en-US" baseline="0" dirty="0" smtClean="0"/>
              <a:t> was initially used in substance abuse treatment.  It was observed to be an extremely effective way of assisting individuals with change and has since been adopted in many other professions including the medical field and Vocational Rehabilitation.  </a:t>
            </a:r>
            <a:endParaRPr lang="en-US" dirty="0"/>
          </a:p>
        </p:txBody>
      </p:sp>
      <p:sp>
        <p:nvSpPr>
          <p:cNvPr id="4" name="Slide Number Placeholder 3"/>
          <p:cNvSpPr>
            <a:spLocks noGrp="1"/>
          </p:cNvSpPr>
          <p:nvPr>
            <p:ph type="sldNum" sz="quarter" idx="10"/>
          </p:nvPr>
        </p:nvSpPr>
        <p:spPr/>
        <p:txBody>
          <a:bodyPr/>
          <a:lstStyle/>
          <a:p>
            <a:fld id="{E23260CD-EFF0-48D2-9CA4-9869F6BAEB96}" type="slidenum">
              <a:rPr lang="en-US" smtClean="0"/>
              <a:t>5</a:t>
            </a:fld>
            <a:endParaRPr lang="en-US"/>
          </a:p>
        </p:txBody>
      </p:sp>
    </p:spTree>
    <p:extLst>
      <p:ext uri="{BB962C8B-B14F-4D97-AF65-F5344CB8AC3E}">
        <p14:creationId xmlns:p14="http://schemas.microsoft.com/office/powerpoint/2010/main" val="2535639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Change is hard!  We don’t make changes until the discomfort of the status quo surpasses the discomfort of the proposed change.  Our Job Candidates may come with reasons for and against their goal of finding employment.  For instance, we may serve some individuals who are formally or informally mandated to participate in services.  </a:t>
            </a:r>
            <a:endParaRPr lang="en-US" dirty="0"/>
          </a:p>
        </p:txBody>
      </p:sp>
      <p:sp>
        <p:nvSpPr>
          <p:cNvPr id="4" name="Slide Number Placeholder 3"/>
          <p:cNvSpPr>
            <a:spLocks noGrp="1"/>
          </p:cNvSpPr>
          <p:nvPr>
            <p:ph type="sldNum" sz="quarter" idx="10"/>
          </p:nvPr>
        </p:nvSpPr>
        <p:spPr/>
        <p:txBody>
          <a:bodyPr/>
          <a:lstStyle/>
          <a:p>
            <a:fld id="{E23260CD-EFF0-48D2-9CA4-9869F6BAEB96}" type="slidenum">
              <a:rPr lang="en-US" smtClean="0"/>
              <a:t>6</a:t>
            </a:fld>
            <a:endParaRPr lang="en-US"/>
          </a:p>
        </p:txBody>
      </p:sp>
    </p:spTree>
    <p:extLst>
      <p:ext uri="{BB962C8B-B14F-4D97-AF65-F5344CB8AC3E}">
        <p14:creationId xmlns:p14="http://schemas.microsoft.com/office/powerpoint/2010/main" val="901165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The</a:t>
            </a:r>
            <a:r>
              <a:rPr lang="en-US" baseline="0" dirty="0" smtClean="0"/>
              <a:t> good news is that you are most likely already utilizing the basics of MI in your everyday work, so the changes will likely be less dramatic than you think.  </a:t>
            </a:r>
          </a:p>
          <a:p>
            <a:pPr marL="228600" indent="-228600">
              <a:buAutoNum type="arabicPeriod" startAt="2"/>
            </a:pPr>
            <a:r>
              <a:rPr lang="en-US" baseline="0" dirty="0" smtClean="0"/>
              <a:t>“I am not a licensed mental health counselor”  Nearly everyone working with job candidates from intake to closure can benefit from learning MI.</a:t>
            </a:r>
          </a:p>
          <a:p>
            <a:pPr marL="228600" indent="-228600">
              <a:buAutoNum type="arabicPeriod" startAt="2"/>
            </a:pPr>
            <a:r>
              <a:rPr lang="en-US" baseline="0" dirty="0" smtClean="0"/>
              <a:t>You may be correct, MI is not a magic bullet that will work with every job candidate.  There may also be techniques that do not fit with your personal communication style.  That is fine, feel free to pick and choose techniques that fit best for you and your job candidates.  </a:t>
            </a:r>
          </a:p>
          <a:p>
            <a:pPr marL="228600" indent="-228600">
              <a:buAutoNum type="arabicPeriod" startAt="2"/>
            </a:pPr>
            <a:r>
              <a:rPr lang="en-US" baseline="0" dirty="0" smtClean="0"/>
              <a:t>While it is true that we are all beholden to agency deadlines, using MI up front is likely to create stronger plans for change.  A bonus is that we as practitioners should feel less stress about creating change, as the onus us shifted to the job candidate.  </a:t>
            </a:r>
            <a:endParaRPr lang="en-US" dirty="0"/>
          </a:p>
        </p:txBody>
      </p:sp>
      <p:sp>
        <p:nvSpPr>
          <p:cNvPr id="4" name="Slide Number Placeholder 3"/>
          <p:cNvSpPr>
            <a:spLocks noGrp="1"/>
          </p:cNvSpPr>
          <p:nvPr>
            <p:ph type="sldNum" sz="quarter" idx="10"/>
          </p:nvPr>
        </p:nvSpPr>
        <p:spPr/>
        <p:txBody>
          <a:bodyPr/>
          <a:lstStyle/>
          <a:p>
            <a:fld id="{E23260CD-EFF0-48D2-9CA4-9869F6BAEB96}" type="slidenum">
              <a:rPr lang="en-US" smtClean="0"/>
              <a:t>7</a:t>
            </a:fld>
            <a:endParaRPr lang="en-US"/>
          </a:p>
        </p:txBody>
      </p:sp>
    </p:spTree>
    <p:extLst>
      <p:ext uri="{BB962C8B-B14F-4D97-AF65-F5344CB8AC3E}">
        <p14:creationId xmlns:p14="http://schemas.microsoft.com/office/powerpoint/2010/main" val="3023922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ea typeface="ＭＳ Ｐゴシック" charset="0"/>
              </a:rPr>
              <a:t>Partnership: The counselor is responsible for creating a positive interpersonal relationship that creates a counseling environment that is conducive for change. </a:t>
            </a:r>
            <a:r>
              <a:rPr lang="en-US" altLang="en-US" dirty="0" smtClean="0"/>
              <a:t>A common error is when we think we have to provide all the “correct” answers to our job candidates when we may not have an answer at all. </a:t>
            </a:r>
            <a:endParaRPr lang="en-US" dirty="0" smtClean="0">
              <a:ea typeface="ＭＳ Ｐゴシック" charset="0"/>
            </a:endParaRPr>
          </a:p>
          <a:p>
            <a:pPr eaLnBrk="1" hangingPunct="1">
              <a:defRPr/>
            </a:pPr>
            <a:endParaRPr lang="en-US" dirty="0" smtClean="0">
              <a:ea typeface="ＭＳ Ｐゴシック" charset="0"/>
            </a:endParaRPr>
          </a:p>
          <a:p>
            <a:pPr eaLnBrk="1" hangingPunct="1">
              <a:defRPr/>
            </a:pPr>
            <a:r>
              <a:rPr lang="en-US" dirty="0" smtClean="0">
                <a:ea typeface="ＭＳ Ｐゴシック" charset="0"/>
              </a:rPr>
              <a:t>Acceptance: Unconditional acceptance</a:t>
            </a:r>
            <a:r>
              <a:rPr lang="en-US" baseline="0" dirty="0" smtClean="0">
                <a:ea typeface="ＭＳ Ｐゴシック" charset="0"/>
              </a:rPr>
              <a:t> as the job seeker is today.  </a:t>
            </a:r>
            <a:r>
              <a:rPr lang="en-US" dirty="0" smtClean="0">
                <a:ea typeface="ＭＳ Ｐゴシック" charset="0"/>
              </a:rPr>
              <a:t>It does not mean that you approve of the job seeker’s actions or behaviors. Our own personal approval or disapproval is irrelevant. Instead promote the job seeker’s autonomy, empathize and provide affirmations to the job seeker regarding their strengths and efforts.</a:t>
            </a:r>
            <a:r>
              <a:rPr lang="en-US" baseline="0" dirty="0" smtClean="0">
                <a:ea typeface="ＭＳ Ｐゴシック" charset="0"/>
              </a:rPr>
              <a:t>  (Realize that the moment we attempt to change the client through “fixing” or “resolving” the problem, acceptance is halted)</a:t>
            </a:r>
            <a:endParaRPr lang="en-US" dirty="0" smtClean="0">
              <a:ea typeface="ＭＳ Ｐゴシック" charset="0"/>
            </a:endParaRPr>
          </a:p>
          <a:p>
            <a:pPr eaLnBrk="1" hangingPunct="1">
              <a:defRPr/>
            </a:pPr>
            <a:endParaRPr lang="en-US" dirty="0" smtClean="0">
              <a:ea typeface="ＭＳ Ｐゴシック" charset="0"/>
            </a:endParaRPr>
          </a:p>
          <a:p>
            <a:pPr eaLnBrk="1" hangingPunct="1">
              <a:defRPr/>
            </a:pPr>
            <a:r>
              <a:rPr lang="en-US" dirty="0" smtClean="0">
                <a:ea typeface="ＭＳ Ｐゴシック" charset="0"/>
              </a:rPr>
              <a:t>Compassion: In the MI world, compassion is not a personal feeling. Their needs are the priority (we do not have our agenda) focus on what will be of value to them to decide if we are the right service.</a:t>
            </a:r>
          </a:p>
          <a:p>
            <a:pPr eaLnBrk="1" hangingPunct="1">
              <a:defRPr/>
            </a:pPr>
            <a:endParaRPr lang="en-US" dirty="0" smtClean="0">
              <a:ea typeface="ＭＳ Ｐゴシック" charset="0"/>
            </a:endParaRPr>
          </a:p>
          <a:p>
            <a:pPr eaLnBrk="1" hangingPunct="1">
              <a:defRPr/>
            </a:pPr>
            <a:r>
              <a:rPr lang="en-US" dirty="0" smtClean="0">
                <a:ea typeface="ＭＳ Ｐゴシック" charset="0"/>
              </a:rPr>
              <a:t>Evocation: You must support the job seeker in identifying that they have the knowledge, insight, and motivation to make the change they want for themselves. </a:t>
            </a:r>
          </a:p>
          <a:p>
            <a:endParaRPr lang="en-US" dirty="0"/>
          </a:p>
        </p:txBody>
      </p:sp>
      <p:sp>
        <p:nvSpPr>
          <p:cNvPr id="4" name="Slide Number Placeholder 3"/>
          <p:cNvSpPr>
            <a:spLocks noGrp="1"/>
          </p:cNvSpPr>
          <p:nvPr>
            <p:ph type="sldNum" sz="quarter" idx="10"/>
          </p:nvPr>
        </p:nvSpPr>
        <p:spPr/>
        <p:txBody>
          <a:bodyPr/>
          <a:lstStyle/>
          <a:p>
            <a:fld id="{E23260CD-EFF0-48D2-9CA4-9869F6BAEB96}" type="slidenum">
              <a:rPr lang="en-US" smtClean="0"/>
              <a:t>8</a:t>
            </a:fld>
            <a:endParaRPr lang="en-US"/>
          </a:p>
        </p:txBody>
      </p:sp>
    </p:spTree>
    <p:extLst>
      <p:ext uri="{BB962C8B-B14F-4D97-AF65-F5344CB8AC3E}">
        <p14:creationId xmlns:p14="http://schemas.microsoft.com/office/powerpoint/2010/main" val="2520108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a:t>
            </a:r>
            <a:r>
              <a:rPr lang="en-US" baseline="0" dirty="0" smtClean="0"/>
              <a:t> sympathy!  You may understand why a person feels a certain way without feeling sorry for them.  </a:t>
            </a:r>
          </a:p>
          <a:p>
            <a:endParaRPr lang="en-US" baseline="0" dirty="0" smtClean="0"/>
          </a:p>
          <a:p>
            <a:r>
              <a:rPr lang="en-US" baseline="0" dirty="0" smtClean="0"/>
              <a:t>Citation for dictionary.com?</a:t>
            </a:r>
            <a:endParaRPr lang="en-US" dirty="0"/>
          </a:p>
        </p:txBody>
      </p:sp>
      <p:sp>
        <p:nvSpPr>
          <p:cNvPr id="4" name="Slide Number Placeholder 3"/>
          <p:cNvSpPr>
            <a:spLocks noGrp="1"/>
          </p:cNvSpPr>
          <p:nvPr>
            <p:ph type="sldNum" sz="quarter" idx="10"/>
          </p:nvPr>
        </p:nvSpPr>
        <p:spPr/>
        <p:txBody>
          <a:bodyPr/>
          <a:lstStyle/>
          <a:p>
            <a:fld id="{E23260CD-EFF0-48D2-9CA4-9869F6BAEB96}" type="slidenum">
              <a:rPr lang="en-US" smtClean="0"/>
              <a:t>9</a:t>
            </a:fld>
            <a:endParaRPr lang="en-US"/>
          </a:p>
        </p:txBody>
      </p:sp>
    </p:spTree>
    <p:extLst>
      <p:ext uri="{BB962C8B-B14F-4D97-AF65-F5344CB8AC3E}">
        <p14:creationId xmlns:p14="http://schemas.microsoft.com/office/powerpoint/2010/main" val="29310178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1"/>
            <a:ext cx="12192002" cy="6857999"/>
          </a:xfrm>
          <a:prstGeom prst="rect">
            <a:avLst/>
          </a:prstGeom>
        </p:spPr>
      </p:pic>
      <p:sp>
        <p:nvSpPr>
          <p:cNvPr id="12" name="Rectangle 3"/>
          <p:cNvSpPr/>
          <p:nvPr userDrawn="1"/>
        </p:nvSpPr>
        <p:spPr>
          <a:xfrm>
            <a:off x="2389516" y="-2"/>
            <a:ext cx="9802484" cy="6858001"/>
          </a:xfrm>
          <a:custGeom>
            <a:avLst/>
            <a:gdLst>
              <a:gd name="connsiteX0" fmla="*/ 0 w 8379125"/>
              <a:gd name="connsiteY0" fmla="*/ 0 h 6858000"/>
              <a:gd name="connsiteX1" fmla="*/ 8379125 w 8379125"/>
              <a:gd name="connsiteY1" fmla="*/ 0 h 6858000"/>
              <a:gd name="connsiteX2" fmla="*/ 8379125 w 8379125"/>
              <a:gd name="connsiteY2" fmla="*/ 6858000 h 6858000"/>
              <a:gd name="connsiteX3" fmla="*/ 0 w 8379125"/>
              <a:gd name="connsiteY3" fmla="*/ 6858000 h 6858000"/>
              <a:gd name="connsiteX4" fmla="*/ 0 w 8379125"/>
              <a:gd name="connsiteY4"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1751162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1751162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2035833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2035833 w 10130287"/>
              <a:gd name="connsiteY3" fmla="*/ 6858000 h 6858000"/>
              <a:gd name="connsiteX4" fmla="*/ 0 w 10130287"/>
              <a:gd name="connsiteY4" fmla="*/ 3407434 h 6858000"/>
              <a:gd name="connsiteX5" fmla="*/ 1751162 w 10130287"/>
              <a:gd name="connsiteY5" fmla="*/ 0 h 6858000"/>
              <a:gd name="connsiteX0" fmla="*/ 1682151 w 10061276"/>
              <a:gd name="connsiteY0" fmla="*/ 0 h 6858000"/>
              <a:gd name="connsiteX1" fmla="*/ 10061276 w 10061276"/>
              <a:gd name="connsiteY1" fmla="*/ 0 h 6858000"/>
              <a:gd name="connsiteX2" fmla="*/ 10061276 w 10061276"/>
              <a:gd name="connsiteY2" fmla="*/ 6858000 h 6858000"/>
              <a:gd name="connsiteX3" fmla="*/ 1966822 w 10061276"/>
              <a:gd name="connsiteY3" fmla="*/ 6858000 h 6858000"/>
              <a:gd name="connsiteX4" fmla="*/ 0 w 10061276"/>
              <a:gd name="connsiteY4" fmla="*/ 2872596 h 6858000"/>
              <a:gd name="connsiteX5" fmla="*/ 1682151 w 10061276"/>
              <a:gd name="connsiteY5" fmla="*/ 0 h 6858000"/>
              <a:gd name="connsiteX0" fmla="*/ 6003985 w 10061276"/>
              <a:gd name="connsiteY0" fmla="*/ 17252 h 6858000"/>
              <a:gd name="connsiteX1" fmla="*/ 10061276 w 10061276"/>
              <a:gd name="connsiteY1" fmla="*/ 0 h 6858000"/>
              <a:gd name="connsiteX2" fmla="*/ 10061276 w 10061276"/>
              <a:gd name="connsiteY2" fmla="*/ 6858000 h 6858000"/>
              <a:gd name="connsiteX3" fmla="*/ 1966822 w 10061276"/>
              <a:gd name="connsiteY3" fmla="*/ 6858000 h 6858000"/>
              <a:gd name="connsiteX4" fmla="*/ 0 w 10061276"/>
              <a:gd name="connsiteY4" fmla="*/ 2872596 h 6858000"/>
              <a:gd name="connsiteX5" fmla="*/ 6003985 w 10061276"/>
              <a:gd name="connsiteY5" fmla="*/ 17252 h 6858000"/>
              <a:gd name="connsiteX0" fmla="*/ 5305246 w 9362537"/>
              <a:gd name="connsiteY0" fmla="*/ 17252 h 6858000"/>
              <a:gd name="connsiteX1" fmla="*/ 9362537 w 9362537"/>
              <a:gd name="connsiteY1" fmla="*/ 0 h 6858000"/>
              <a:gd name="connsiteX2" fmla="*/ 9362537 w 9362537"/>
              <a:gd name="connsiteY2" fmla="*/ 6858000 h 6858000"/>
              <a:gd name="connsiteX3" fmla="*/ 1268083 w 9362537"/>
              <a:gd name="connsiteY3" fmla="*/ 6858000 h 6858000"/>
              <a:gd name="connsiteX4" fmla="*/ 0 w 9362537"/>
              <a:gd name="connsiteY4" fmla="*/ 3174520 h 6858000"/>
              <a:gd name="connsiteX5" fmla="*/ 5305246 w 9362537"/>
              <a:gd name="connsiteY5" fmla="*/ 17252 h 6858000"/>
              <a:gd name="connsiteX0" fmla="*/ 3795624 w 9362537"/>
              <a:gd name="connsiteY0" fmla="*/ 0 h 6858001"/>
              <a:gd name="connsiteX1" fmla="*/ 9362537 w 9362537"/>
              <a:gd name="connsiteY1" fmla="*/ 1 h 6858001"/>
              <a:gd name="connsiteX2" fmla="*/ 9362537 w 9362537"/>
              <a:gd name="connsiteY2" fmla="*/ 6858001 h 6858001"/>
              <a:gd name="connsiteX3" fmla="*/ 1268083 w 9362537"/>
              <a:gd name="connsiteY3" fmla="*/ 6858001 h 6858001"/>
              <a:gd name="connsiteX4" fmla="*/ 0 w 9362537"/>
              <a:gd name="connsiteY4" fmla="*/ 3174521 h 6858001"/>
              <a:gd name="connsiteX5" fmla="*/ 3795624 w 9362537"/>
              <a:gd name="connsiteY5" fmla="*/ 0 h 6858001"/>
              <a:gd name="connsiteX0" fmla="*/ 3795624 w 9362537"/>
              <a:gd name="connsiteY0" fmla="*/ 0 h 6858001"/>
              <a:gd name="connsiteX1" fmla="*/ 9362537 w 9362537"/>
              <a:gd name="connsiteY1" fmla="*/ 1 h 6858001"/>
              <a:gd name="connsiteX2" fmla="*/ 9362537 w 9362537"/>
              <a:gd name="connsiteY2" fmla="*/ 6858001 h 6858001"/>
              <a:gd name="connsiteX3" fmla="*/ 2881222 w 9362537"/>
              <a:gd name="connsiteY3" fmla="*/ 6858001 h 6858001"/>
              <a:gd name="connsiteX4" fmla="*/ 0 w 9362537"/>
              <a:gd name="connsiteY4" fmla="*/ 3174521 h 6858001"/>
              <a:gd name="connsiteX5" fmla="*/ 3795624 w 9362537"/>
              <a:gd name="connsiteY5" fmla="*/ 0 h 6858001"/>
              <a:gd name="connsiteX0" fmla="*/ 4477111 w 10044024"/>
              <a:gd name="connsiteY0" fmla="*/ 0 h 6858001"/>
              <a:gd name="connsiteX1" fmla="*/ 10044024 w 10044024"/>
              <a:gd name="connsiteY1" fmla="*/ 1 h 6858001"/>
              <a:gd name="connsiteX2" fmla="*/ 10044024 w 10044024"/>
              <a:gd name="connsiteY2" fmla="*/ 6858001 h 6858001"/>
              <a:gd name="connsiteX3" fmla="*/ 3562709 w 10044024"/>
              <a:gd name="connsiteY3" fmla="*/ 6858001 h 6858001"/>
              <a:gd name="connsiteX4" fmla="*/ 0 w 10044024"/>
              <a:gd name="connsiteY4" fmla="*/ 3209026 h 6858001"/>
              <a:gd name="connsiteX5" fmla="*/ 4477111 w 10044024"/>
              <a:gd name="connsiteY5" fmla="*/ 0 h 6858001"/>
              <a:gd name="connsiteX0" fmla="*/ 5331126 w 10898039"/>
              <a:gd name="connsiteY0" fmla="*/ 0 h 6858001"/>
              <a:gd name="connsiteX1" fmla="*/ 10898039 w 10898039"/>
              <a:gd name="connsiteY1" fmla="*/ 1 h 6858001"/>
              <a:gd name="connsiteX2" fmla="*/ 10898039 w 10898039"/>
              <a:gd name="connsiteY2" fmla="*/ 6858001 h 6858001"/>
              <a:gd name="connsiteX3" fmla="*/ 4416724 w 10898039"/>
              <a:gd name="connsiteY3" fmla="*/ 6858001 h 6858001"/>
              <a:gd name="connsiteX4" fmla="*/ 0 w 10898039"/>
              <a:gd name="connsiteY4" fmla="*/ 3010618 h 6858001"/>
              <a:gd name="connsiteX5" fmla="*/ 5331126 w 10898039"/>
              <a:gd name="connsiteY5" fmla="*/ 0 h 6858001"/>
              <a:gd name="connsiteX0" fmla="*/ 3864635 w 10898039"/>
              <a:gd name="connsiteY0" fmla="*/ 0 h 6858001"/>
              <a:gd name="connsiteX1" fmla="*/ 10898039 w 10898039"/>
              <a:gd name="connsiteY1" fmla="*/ 1 h 6858001"/>
              <a:gd name="connsiteX2" fmla="*/ 10898039 w 10898039"/>
              <a:gd name="connsiteY2" fmla="*/ 6858001 h 6858001"/>
              <a:gd name="connsiteX3" fmla="*/ 4416724 w 10898039"/>
              <a:gd name="connsiteY3" fmla="*/ 6858001 h 6858001"/>
              <a:gd name="connsiteX4" fmla="*/ 0 w 10898039"/>
              <a:gd name="connsiteY4" fmla="*/ 3010618 h 6858001"/>
              <a:gd name="connsiteX5" fmla="*/ 3864635 w 10898039"/>
              <a:gd name="connsiteY5" fmla="*/ 0 h 6858001"/>
              <a:gd name="connsiteX0" fmla="*/ 4011284 w 11044688"/>
              <a:gd name="connsiteY0" fmla="*/ 0 h 6858001"/>
              <a:gd name="connsiteX1" fmla="*/ 11044688 w 11044688"/>
              <a:gd name="connsiteY1" fmla="*/ 1 h 6858001"/>
              <a:gd name="connsiteX2" fmla="*/ 11044688 w 11044688"/>
              <a:gd name="connsiteY2" fmla="*/ 6858001 h 6858001"/>
              <a:gd name="connsiteX3" fmla="*/ 4563373 w 11044688"/>
              <a:gd name="connsiteY3" fmla="*/ 6858001 h 6858001"/>
              <a:gd name="connsiteX4" fmla="*/ 0 w 11044688"/>
              <a:gd name="connsiteY4" fmla="*/ 3036498 h 6858001"/>
              <a:gd name="connsiteX5" fmla="*/ 4011284 w 11044688"/>
              <a:gd name="connsiteY5" fmla="*/ 0 h 6858001"/>
              <a:gd name="connsiteX0" fmla="*/ 3985405 w 11018809"/>
              <a:gd name="connsiteY0" fmla="*/ 0 h 6858001"/>
              <a:gd name="connsiteX1" fmla="*/ 11018809 w 11018809"/>
              <a:gd name="connsiteY1" fmla="*/ 1 h 6858001"/>
              <a:gd name="connsiteX2" fmla="*/ 11018809 w 11018809"/>
              <a:gd name="connsiteY2" fmla="*/ 6858001 h 6858001"/>
              <a:gd name="connsiteX3" fmla="*/ 4537494 w 11018809"/>
              <a:gd name="connsiteY3" fmla="*/ 6858001 h 6858001"/>
              <a:gd name="connsiteX4" fmla="*/ 0 w 11018809"/>
              <a:gd name="connsiteY4" fmla="*/ 2984739 h 6858001"/>
              <a:gd name="connsiteX5" fmla="*/ 3985405 w 11018809"/>
              <a:gd name="connsiteY5" fmla="*/ 0 h 6858001"/>
              <a:gd name="connsiteX0" fmla="*/ 4045790 w 11018809"/>
              <a:gd name="connsiteY0" fmla="*/ 0 h 6858001"/>
              <a:gd name="connsiteX1" fmla="*/ 11018809 w 11018809"/>
              <a:gd name="connsiteY1" fmla="*/ 1 h 6858001"/>
              <a:gd name="connsiteX2" fmla="*/ 11018809 w 11018809"/>
              <a:gd name="connsiteY2" fmla="*/ 6858001 h 6858001"/>
              <a:gd name="connsiteX3" fmla="*/ 4537494 w 11018809"/>
              <a:gd name="connsiteY3" fmla="*/ 6858001 h 6858001"/>
              <a:gd name="connsiteX4" fmla="*/ 0 w 11018809"/>
              <a:gd name="connsiteY4" fmla="*/ 2984739 h 6858001"/>
              <a:gd name="connsiteX5" fmla="*/ 4045790 w 11018809"/>
              <a:gd name="connsiteY5" fmla="*/ 0 h 6858001"/>
              <a:gd name="connsiteX0" fmla="*/ 3364303 w 10337322"/>
              <a:gd name="connsiteY0" fmla="*/ 0 h 6858001"/>
              <a:gd name="connsiteX1" fmla="*/ 10337322 w 10337322"/>
              <a:gd name="connsiteY1" fmla="*/ 1 h 6858001"/>
              <a:gd name="connsiteX2" fmla="*/ 10337322 w 10337322"/>
              <a:gd name="connsiteY2" fmla="*/ 6858001 h 6858001"/>
              <a:gd name="connsiteX3" fmla="*/ 3856007 w 10337322"/>
              <a:gd name="connsiteY3" fmla="*/ 6858001 h 6858001"/>
              <a:gd name="connsiteX4" fmla="*/ 0 w 10337322"/>
              <a:gd name="connsiteY4" fmla="*/ 2475781 h 6858001"/>
              <a:gd name="connsiteX5" fmla="*/ 3364303 w 10337322"/>
              <a:gd name="connsiteY5" fmla="*/ 0 h 6858001"/>
              <a:gd name="connsiteX0" fmla="*/ 3329798 w 10302817"/>
              <a:gd name="connsiteY0" fmla="*/ 0 h 6858001"/>
              <a:gd name="connsiteX1" fmla="*/ 10302817 w 10302817"/>
              <a:gd name="connsiteY1" fmla="*/ 1 h 6858001"/>
              <a:gd name="connsiteX2" fmla="*/ 10302817 w 10302817"/>
              <a:gd name="connsiteY2" fmla="*/ 6858001 h 6858001"/>
              <a:gd name="connsiteX3" fmla="*/ 3821502 w 10302817"/>
              <a:gd name="connsiteY3" fmla="*/ 6858001 h 6858001"/>
              <a:gd name="connsiteX4" fmla="*/ 0 w 10302817"/>
              <a:gd name="connsiteY4" fmla="*/ 2458528 h 6858001"/>
              <a:gd name="connsiteX5" fmla="*/ 3329798 w 10302817"/>
              <a:gd name="connsiteY5" fmla="*/ 0 h 6858001"/>
              <a:gd name="connsiteX0" fmla="*/ 3691603 w 10664622"/>
              <a:gd name="connsiteY0" fmla="*/ 0 h 6858001"/>
              <a:gd name="connsiteX1" fmla="*/ 10664622 w 10664622"/>
              <a:gd name="connsiteY1" fmla="*/ 1 h 6858001"/>
              <a:gd name="connsiteX2" fmla="*/ 10664622 w 10664622"/>
              <a:gd name="connsiteY2" fmla="*/ 6858001 h 6858001"/>
              <a:gd name="connsiteX3" fmla="*/ 4183307 w 10664622"/>
              <a:gd name="connsiteY3" fmla="*/ 6858001 h 6858001"/>
              <a:gd name="connsiteX4" fmla="*/ 0 w 10664622"/>
              <a:gd name="connsiteY4" fmla="*/ 2027208 h 6858001"/>
              <a:gd name="connsiteX5" fmla="*/ 3691603 w 10664622"/>
              <a:gd name="connsiteY5" fmla="*/ 0 h 6858001"/>
              <a:gd name="connsiteX0" fmla="*/ 7503472 w 14476491"/>
              <a:gd name="connsiteY0" fmla="*/ 0 h 6858001"/>
              <a:gd name="connsiteX1" fmla="*/ 14476491 w 14476491"/>
              <a:gd name="connsiteY1" fmla="*/ 1 h 6858001"/>
              <a:gd name="connsiteX2" fmla="*/ 14476491 w 14476491"/>
              <a:gd name="connsiteY2" fmla="*/ 6858001 h 6858001"/>
              <a:gd name="connsiteX3" fmla="*/ 7995176 w 14476491"/>
              <a:gd name="connsiteY3" fmla="*/ 6858001 h 6858001"/>
              <a:gd name="connsiteX4" fmla="*/ 0 w 14476491"/>
              <a:gd name="connsiteY4" fmla="*/ 4132054 h 6858001"/>
              <a:gd name="connsiteX5" fmla="*/ 7503472 w 14476491"/>
              <a:gd name="connsiteY5" fmla="*/ 0 h 6858001"/>
              <a:gd name="connsiteX0" fmla="*/ 7503472 w 14476491"/>
              <a:gd name="connsiteY0" fmla="*/ 0 h 6866627"/>
              <a:gd name="connsiteX1" fmla="*/ 14476491 w 14476491"/>
              <a:gd name="connsiteY1" fmla="*/ 1 h 6866627"/>
              <a:gd name="connsiteX2" fmla="*/ 14476491 w 14476491"/>
              <a:gd name="connsiteY2" fmla="*/ 6858001 h 6866627"/>
              <a:gd name="connsiteX3" fmla="*/ 4687249 w 14476491"/>
              <a:gd name="connsiteY3" fmla="*/ 6866627 h 6866627"/>
              <a:gd name="connsiteX4" fmla="*/ 0 w 14476491"/>
              <a:gd name="connsiteY4" fmla="*/ 4132054 h 6866627"/>
              <a:gd name="connsiteX5" fmla="*/ 7503472 w 14476491"/>
              <a:gd name="connsiteY5" fmla="*/ 0 h 6866627"/>
              <a:gd name="connsiteX0" fmla="*/ 7503472 w 14476491"/>
              <a:gd name="connsiteY0" fmla="*/ 0 h 6866627"/>
              <a:gd name="connsiteX1" fmla="*/ 14476491 w 14476491"/>
              <a:gd name="connsiteY1" fmla="*/ 1 h 6866627"/>
              <a:gd name="connsiteX2" fmla="*/ 14476491 w 14476491"/>
              <a:gd name="connsiteY2" fmla="*/ 6858001 h 6866627"/>
              <a:gd name="connsiteX3" fmla="*/ 4273757 w 14476491"/>
              <a:gd name="connsiteY3" fmla="*/ 6866627 h 6866627"/>
              <a:gd name="connsiteX4" fmla="*/ 0 w 14476491"/>
              <a:gd name="connsiteY4" fmla="*/ 4132054 h 6866627"/>
              <a:gd name="connsiteX5" fmla="*/ 7503472 w 14476491"/>
              <a:gd name="connsiteY5" fmla="*/ 0 h 6866627"/>
              <a:gd name="connsiteX0" fmla="*/ 7684373 w 14657392"/>
              <a:gd name="connsiteY0" fmla="*/ 0 h 6866627"/>
              <a:gd name="connsiteX1" fmla="*/ 14657392 w 14657392"/>
              <a:gd name="connsiteY1" fmla="*/ 1 h 6866627"/>
              <a:gd name="connsiteX2" fmla="*/ 14657392 w 14657392"/>
              <a:gd name="connsiteY2" fmla="*/ 6858001 h 6866627"/>
              <a:gd name="connsiteX3" fmla="*/ 4454658 w 14657392"/>
              <a:gd name="connsiteY3" fmla="*/ 6866627 h 6866627"/>
              <a:gd name="connsiteX4" fmla="*/ 0 w 14657392"/>
              <a:gd name="connsiteY4" fmla="*/ 4063043 h 6866627"/>
              <a:gd name="connsiteX5" fmla="*/ 7684373 w 14657392"/>
              <a:gd name="connsiteY5" fmla="*/ 0 h 6866627"/>
              <a:gd name="connsiteX0" fmla="*/ 8007414 w 14657392"/>
              <a:gd name="connsiteY0" fmla="*/ 0 h 6866627"/>
              <a:gd name="connsiteX1" fmla="*/ 14657392 w 14657392"/>
              <a:gd name="connsiteY1" fmla="*/ 1 h 6866627"/>
              <a:gd name="connsiteX2" fmla="*/ 14657392 w 14657392"/>
              <a:gd name="connsiteY2" fmla="*/ 6858001 h 6866627"/>
              <a:gd name="connsiteX3" fmla="*/ 4454658 w 14657392"/>
              <a:gd name="connsiteY3" fmla="*/ 6866627 h 6866627"/>
              <a:gd name="connsiteX4" fmla="*/ 0 w 14657392"/>
              <a:gd name="connsiteY4" fmla="*/ 4063043 h 6866627"/>
              <a:gd name="connsiteX5" fmla="*/ 8007414 w 14657392"/>
              <a:gd name="connsiteY5" fmla="*/ 0 h 6866627"/>
              <a:gd name="connsiteX0" fmla="*/ 7929884 w 14579862"/>
              <a:gd name="connsiteY0" fmla="*/ 0 h 6866627"/>
              <a:gd name="connsiteX1" fmla="*/ 14579862 w 14579862"/>
              <a:gd name="connsiteY1" fmla="*/ 1 h 6866627"/>
              <a:gd name="connsiteX2" fmla="*/ 14579862 w 14579862"/>
              <a:gd name="connsiteY2" fmla="*/ 6858001 h 6866627"/>
              <a:gd name="connsiteX3" fmla="*/ 4377128 w 14579862"/>
              <a:gd name="connsiteY3" fmla="*/ 6866627 h 6866627"/>
              <a:gd name="connsiteX4" fmla="*/ 0 w 14579862"/>
              <a:gd name="connsiteY4" fmla="*/ 4132054 h 6866627"/>
              <a:gd name="connsiteX5" fmla="*/ 7929884 w 14579862"/>
              <a:gd name="connsiteY5" fmla="*/ 0 h 6866627"/>
              <a:gd name="connsiteX0" fmla="*/ 7878197 w 14528175"/>
              <a:gd name="connsiteY0" fmla="*/ 0 h 6866627"/>
              <a:gd name="connsiteX1" fmla="*/ 14528175 w 14528175"/>
              <a:gd name="connsiteY1" fmla="*/ 1 h 6866627"/>
              <a:gd name="connsiteX2" fmla="*/ 14528175 w 14528175"/>
              <a:gd name="connsiteY2" fmla="*/ 6858001 h 6866627"/>
              <a:gd name="connsiteX3" fmla="*/ 4325441 w 14528175"/>
              <a:gd name="connsiteY3" fmla="*/ 6866627 h 6866627"/>
              <a:gd name="connsiteX4" fmla="*/ 0 w 14528175"/>
              <a:gd name="connsiteY4" fmla="*/ 4088922 h 6866627"/>
              <a:gd name="connsiteX5" fmla="*/ 7878197 w 14528175"/>
              <a:gd name="connsiteY5" fmla="*/ 0 h 6866627"/>
              <a:gd name="connsiteX0" fmla="*/ 7878197 w 14528175"/>
              <a:gd name="connsiteY0" fmla="*/ 0 h 6875254"/>
              <a:gd name="connsiteX1" fmla="*/ 14528175 w 14528175"/>
              <a:gd name="connsiteY1" fmla="*/ 1 h 6875254"/>
              <a:gd name="connsiteX2" fmla="*/ 14528175 w 14528175"/>
              <a:gd name="connsiteY2" fmla="*/ 6858001 h 6875254"/>
              <a:gd name="connsiteX3" fmla="*/ 4493421 w 14528175"/>
              <a:gd name="connsiteY3" fmla="*/ 6875254 h 6875254"/>
              <a:gd name="connsiteX4" fmla="*/ 0 w 14528175"/>
              <a:gd name="connsiteY4" fmla="*/ 4088922 h 6875254"/>
              <a:gd name="connsiteX5" fmla="*/ 7878197 w 14528175"/>
              <a:gd name="connsiteY5" fmla="*/ 0 h 6875254"/>
              <a:gd name="connsiteX0" fmla="*/ 7878197 w 14528175"/>
              <a:gd name="connsiteY0" fmla="*/ 0 h 6875254"/>
              <a:gd name="connsiteX1" fmla="*/ 14528175 w 14528175"/>
              <a:gd name="connsiteY1" fmla="*/ 1 h 6875254"/>
              <a:gd name="connsiteX2" fmla="*/ 14528175 w 14528175"/>
              <a:gd name="connsiteY2" fmla="*/ 6858001 h 6875254"/>
              <a:gd name="connsiteX3" fmla="*/ 4661403 w 14528175"/>
              <a:gd name="connsiteY3" fmla="*/ 6875254 h 6875254"/>
              <a:gd name="connsiteX4" fmla="*/ 0 w 14528175"/>
              <a:gd name="connsiteY4" fmla="*/ 4088922 h 6875254"/>
              <a:gd name="connsiteX5" fmla="*/ 7878197 w 14528175"/>
              <a:gd name="connsiteY5" fmla="*/ 0 h 6875254"/>
              <a:gd name="connsiteX0" fmla="*/ 7878197 w 14528175"/>
              <a:gd name="connsiteY0" fmla="*/ 0 h 6858001"/>
              <a:gd name="connsiteX1" fmla="*/ 14528175 w 14528175"/>
              <a:gd name="connsiteY1" fmla="*/ 1 h 6858001"/>
              <a:gd name="connsiteX2" fmla="*/ 14528175 w 14528175"/>
              <a:gd name="connsiteY2" fmla="*/ 6858001 h 6858001"/>
              <a:gd name="connsiteX3" fmla="*/ 4635561 w 14528175"/>
              <a:gd name="connsiteY3" fmla="*/ 6858001 h 6858001"/>
              <a:gd name="connsiteX4" fmla="*/ 0 w 14528175"/>
              <a:gd name="connsiteY4" fmla="*/ 4088922 h 6858001"/>
              <a:gd name="connsiteX5" fmla="*/ 7878197 w 14528175"/>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28175" h="6858001">
                <a:moveTo>
                  <a:pt x="7878197" y="0"/>
                </a:moveTo>
                <a:lnTo>
                  <a:pt x="14528175" y="1"/>
                </a:lnTo>
                <a:lnTo>
                  <a:pt x="14528175" y="6858001"/>
                </a:lnTo>
                <a:lnTo>
                  <a:pt x="4635561" y="6858001"/>
                </a:lnTo>
                <a:cubicBezTo>
                  <a:pt x="4606807" y="6852250"/>
                  <a:pt x="28754" y="4111926"/>
                  <a:pt x="0" y="4088922"/>
                </a:cubicBezTo>
                <a:lnTo>
                  <a:pt x="7878197" y="0"/>
                </a:lnTo>
                <a:close/>
              </a:path>
            </a:pathLst>
          </a:custGeom>
          <a:solidFill>
            <a:srgbClr val="AFABAB">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6C6D"/>
              </a:solidFill>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83544" y="262751"/>
            <a:ext cx="2243315" cy="1947569"/>
          </a:xfrm>
          <a:prstGeom prst="rect">
            <a:avLst/>
          </a:prstGeom>
        </p:spPr>
      </p:pic>
      <p:sp>
        <p:nvSpPr>
          <p:cNvPr id="2" name="Title 1"/>
          <p:cNvSpPr>
            <a:spLocks noGrp="1"/>
          </p:cNvSpPr>
          <p:nvPr>
            <p:ph type="ctrTitle" hasCustomPrompt="1"/>
          </p:nvPr>
        </p:nvSpPr>
        <p:spPr>
          <a:xfrm>
            <a:off x="3200400" y="3429000"/>
            <a:ext cx="8869135" cy="1295490"/>
          </a:xfrm>
        </p:spPr>
        <p:txBody>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3208565" y="4349025"/>
            <a:ext cx="8858250" cy="1088227"/>
          </a:xfrm>
        </p:spPr>
        <p:txBody>
          <a:bodyPr/>
          <a:lstStyle>
            <a:lvl1pPr marL="0" indent="0" algn="l">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374CF21-00FC-48CB-AF95-A4BB8E3D0D33}" type="datetimeFigureOut">
              <a:rPr lang="en-US" smtClean="0"/>
              <a:t>3/6/2019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821BF-F8A1-477A-A489-46F0D374796A}" type="slidenum">
              <a:rPr lang="en-US" smtClean="0"/>
              <a:t>‹#›</a:t>
            </a:fld>
            <a:endParaRPr lang="en-US"/>
          </a:p>
        </p:txBody>
      </p:sp>
    </p:spTree>
    <p:extLst>
      <p:ext uri="{BB962C8B-B14F-4D97-AF65-F5344CB8AC3E}">
        <p14:creationId xmlns:p14="http://schemas.microsoft.com/office/powerpoint/2010/main" val="27903309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374CF21-00FC-48CB-AF95-A4BB8E3D0D33}" type="datetimeFigureOut">
              <a:rPr lang="en-US" smtClean="0"/>
              <a:t>3/6/2019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821BF-F8A1-477A-A489-46F0D374796A}" type="slidenum">
              <a:rPr lang="en-US" smtClean="0"/>
              <a:t>‹#›</a:t>
            </a:fld>
            <a:endParaRPr lang="en-US"/>
          </a:p>
        </p:txBody>
      </p:sp>
    </p:spTree>
    <p:extLst>
      <p:ext uri="{BB962C8B-B14F-4D97-AF65-F5344CB8AC3E}">
        <p14:creationId xmlns:p14="http://schemas.microsoft.com/office/powerpoint/2010/main" val="7027785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1975" y="4792435"/>
            <a:ext cx="804672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3541975" y="604610"/>
            <a:ext cx="80467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541975" y="5359173"/>
            <a:ext cx="80467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7374CF21-00FC-48CB-AF95-A4BB8E3D0D33}" type="datetimeFigureOut">
              <a:rPr lang="en-US" smtClean="0"/>
              <a:t>3/6/2019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821BF-F8A1-477A-A489-46F0D374796A}" type="slidenum">
              <a:rPr lang="en-US" smtClean="0"/>
              <a:t>‹#›</a:t>
            </a:fld>
            <a:endParaRPr lang="en-US"/>
          </a:p>
        </p:txBody>
      </p:sp>
    </p:spTree>
    <p:extLst>
      <p:ext uri="{BB962C8B-B14F-4D97-AF65-F5344CB8AC3E}">
        <p14:creationId xmlns:p14="http://schemas.microsoft.com/office/powerpoint/2010/main" val="16683907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2 Titl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3"/>
          <p:cNvSpPr/>
          <p:nvPr userDrawn="1"/>
        </p:nvSpPr>
        <p:spPr>
          <a:xfrm flipH="1">
            <a:off x="-1" y="-1"/>
            <a:ext cx="2562045" cy="6858001"/>
          </a:xfrm>
          <a:custGeom>
            <a:avLst/>
            <a:gdLst>
              <a:gd name="connsiteX0" fmla="*/ 0 w 8379125"/>
              <a:gd name="connsiteY0" fmla="*/ 0 h 6858000"/>
              <a:gd name="connsiteX1" fmla="*/ 8379125 w 8379125"/>
              <a:gd name="connsiteY1" fmla="*/ 0 h 6858000"/>
              <a:gd name="connsiteX2" fmla="*/ 8379125 w 8379125"/>
              <a:gd name="connsiteY2" fmla="*/ 6858000 h 6858000"/>
              <a:gd name="connsiteX3" fmla="*/ 0 w 8379125"/>
              <a:gd name="connsiteY3" fmla="*/ 6858000 h 6858000"/>
              <a:gd name="connsiteX4" fmla="*/ 0 w 8379125"/>
              <a:gd name="connsiteY4"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1751162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1751162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2035833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2035833 w 10130287"/>
              <a:gd name="connsiteY3" fmla="*/ 6858000 h 6858000"/>
              <a:gd name="connsiteX4" fmla="*/ 0 w 10130287"/>
              <a:gd name="connsiteY4" fmla="*/ 3407434 h 6858000"/>
              <a:gd name="connsiteX5" fmla="*/ 1751162 w 10130287"/>
              <a:gd name="connsiteY5" fmla="*/ 0 h 6858000"/>
              <a:gd name="connsiteX0" fmla="*/ 1682151 w 10061276"/>
              <a:gd name="connsiteY0" fmla="*/ 0 h 6858000"/>
              <a:gd name="connsiteX1" fmla="*/ 10061276 w 10061276"/>
              <a:gd name="connsiteY1" fmla="*/ 0 h 6858000"/>
              <a:gd name="connsiteX2" fmla="*/ 10061276 w 10061276"/>
              <a:gd name="connsiteY2" fmla="*/ 6858000 h 6858000"/>
              <a:gd name="connsiteX3" fmla="*/ 1966822 w 10061276"/>
              <a:gd name="connsiteY3" fmla="*/ 6858000 h 6858000"/>
              <a:gd name="connsiteX4" fmla="*/ 0 w 10061276"/>
              <a:gd name="connsiteY4" fmla="*/ 2872596 h 6858000"/>
              <a:gd name="connsiteX5" fmla="*/ 1682151 w 10061276"/>
              <a:gd name="connsiteY5" fmla="*/ 0 h 6858000"/>
              <a:gd name="connsiteX0" fmla="*/ 6003985 w 10061276"/>
              <a:gd name="connsiteY0" fmla="*/ 17252 h 6858000"/>
              <a:gd name="connsiteX1" fmla="*/ 10061276 w 10061276"/>
              <a:gd name="connsiteY1" fmla="*/ 0 h 6858000"/>
              <a:gd name="connsiteX2" fmla="*/ 10061276 w 10061276"/>
              <a:gd name="connsiteY2" fmla="*/ 6858000 h 6858000"/>
              <a:gd name="connsiteX3" fmla="*/ 1966822 w 10061276"/>
              <a:gd name="connsiteY3" fmla="*/ 6858000 h 6858000"/>
              <a:gd name="connsiteX4" fmla="*/ 0 w 10061276"/>
              <a:gd name="connsiteY4" fmla="*/ 2872596 h 6858000"/>
              <a:gd name="connsiteX5" fmla="*/ 6003985 w 10061276"/>
              <a:gd name="connsiteY5" fmla="*/ 17252 h 6858000"/>
              <a:gd name="connsiteX0" fmla="*/ 5305246 w 9362537"/>
              <a:gd name="connsiteY0" fmla="*/ 17252 h 6858000"/>
              <a:gd name="connsiteX1" fmla="*/ 9362537 w 9362537"/>
              <a:gd name="connsiteY1" fmla="*/ 0 h 6858000"/>
              <a:gd name="connsiteX2" fmla="*/ 9362537 w 9362537"/>
              <a:gd name="connsiteY2" fmla="*/ 6858000 h 6858000"/>
              <a:gd name="connsiteX3" fmla="*/ 1268083 w 9362537"/>
              <a:gd name="connsiteY3" fmla="*/ 6858000 h 6858000"/>
              <a:gd name="connsiteX4" fmla="*/ 0 w 9362537"/>
              <a:gd name="connsiteY4" fmla="*/ 3174520 h 6858000"/>
              <a:gd name="connsiteX5" fmla="*/ 5305246 w 9362537"/>
              <a:gd name="connsiteY5" fmla="*/ 17252 h 6858000"/>
              <a:gd name="connsiteX0" fmla="*/ 3795624 w 9362537"/>
              <a:gd name="connsiteY0" fmla="*/ 0 h 6858001"/>
              <a:gd name="connsiteX1" fmla="*/ 9362537 w 9362537"/>
              <a:gd name="connsiteY1" fmla="*/ 1 h 6858001"/>
              <a:gd name="connsiteX2" fmla="*/ 9362537 w 9362537"/>
              <a:gd name="connsiteY2" fmla="*/ 6858001 h 6858001"/>
              <a:gd name="connsiteX3" fmla="*/ 1268083 w 9362537"/>
              <a:gd name="connsiteY3" fmla="*/ 6858001 h 6858001"/>
              <a:gd name="connsiteX4" fmla="*/ 0 w 9362537"/>
              <a:gd name="connsiteY4" fmla="*/ 3174521 h 6858001"/>
              <a:gd name="connsiteX5" fmla="*/ 3795624 w 9362537"/>
              <a:gd name="connsiteY5" fmla="*/ 0 h 6858001"/>
              <a:gd name="connsiteX0" fmla="*/ 3795624 w 9362537"/>
              <a:gd name="connsiteY0" fmla="*/ 0 h 6858001"/>
              <a:gd name="connsiteX1" fmla="*/ 9362537 w 9362537"/>
              <a:gd name="connsiteY1" fmla="*/ 1 h 6858001"/>
              <a:gd name="connsiteX2" fmla="*/ 9362537 w 9362537"/>
              <a:gd name="connsiteY2" fmla="*/ 6858001 h 6858001"/>
              <a:gd name="connsiteX3" fmla="*/ 2881222 w 9362537"/>
              <a:gd name="connsiteY3" fmla="*/ 6858001 h 6858001"/>
              <a:gd name="connsiteX4" fmla="*/ 0 w 9362537"/>
              <a:gd name="connsiteY4" fmla="*/ 3174521 h 6858001"/>
              <a:gd name="connsiteX5" fmla="*/ 3795624 w 9362537"/>
              <a:gd name="connsiteY5" fmla="*/ 0 h 6858001"/>
              <a:gd name="connsiteX0" fmla="*/ 4477111 w 10044024"/>
              <a:gd name="connsiteY0" fmla="*/ 0 h 6858001"/>
              <a:gd name="connsiteX1" fmla="*/ 10044024 w 10044024"/>
              <a:gd name="connsiteY1" fmla="*/ 1 h 6858001"/>
              <a:gd name="connsiteX2" fmla="*/ 10044024 w 10044024"/>
              <a:gd name="connsiteY2" fmla="*/ 6858001 h 6858001"/>
              <a:gd name="connsiteX3" fmla="*/ 3562709 w 10044024"/>
              <a:gd name="connsiteY3" fmla="*/ 6858001 h 6858001"/>
              <a:gd name="connsiteX4" fmla="*/ 0 w 10044024"/>
              <a:gd name="connsiteY4" fmla="*/ 3209026 h 6858001"/>
              <a:gd name="connsiteX5" fmla="*/ 4477111 w 10044024"/>
              <a:gd name="connsiteY5" fmla="*/ 0 h 6858001"/>
              <a:gd name="connsiteX0" fmla="*/ 5331126 w 10898039"/>
              <a:gd name="connsiteY0" fmla="*/ 0 h 6858001"/>
              <a:gd name="connsiteX1" fmla="*/ 10898039 w 10898039"/>
              <a:gd name="connsiteY1" fmla="*/ 1 h 6858001"/>
              <a:gd name="connsiteX2" fmla="*/ 10898039 w 10898039"/>
              <a:gd name="connsiteY2" fmla="*/ 6858001 h 6858001"/>
              <a:gd name="connsiteX3" fmla="*/ 4416724 w 10898039"/>
              <a:gd name="connsiteY3" fmla="*/ 6858001 h 6858001"/>
              <a:gd name="connsiteX4" fmla="*/ 0 w 10898039"/>
              <a:gd name="connsiteY4" fmla="*/ 3010618 h 6858001"/>
              <a:gd name="connsiteX5" fmla="*/ 5331126 w 10898039"/>
              <a:gd name="connsiteY5" fmla="*/ 0 h 6858001"/>
              <a:gd name="connsiteX0" fmla="*/ 3864635 w 10898039"/>
              <a:gd name="connsiteY0" fmla="*/ 0 h 6858001"/>
              <a:gd name="connsiteX1" fmla="*/ 10898039 w 10898039"/>
              <a:gd name="connsiteY1" fmla="*/ 1 h 6858001"/>
              <a:gd name="connsiteX2" fmla="*/ 10898039 w 10898039"/>
              <a:gd name="connsiteY2" fmla="*/ 6858001 h 6858001"/>
              <a:gd name="connsiteX3" fmla="*/ 4416724 w 10898039"/>
              <a:gd name="connsiteY3" fmla="*/ 6858001 h 6858001"/>
              <a:gd name="connsiteX4" fmla="*/ 0 w 10898039"/>
              <a:gd name="connsiteY4" fmla="*/ 3010618 h 6858001"/>
              <a:gd name="connsiteX5" fmla="*/ 3864635 w 10898039"/>
              <a:gd name="connsiteY5" fmla="*/ 0 h 6858001"/>
              <a:gd name="connsiteX0" fmla="*/ 4011284 w 11044688"/>
              <a:gd name="connsiteY0" fmla="*/ 0 h 6858001"/>
              <a:gd name="connsiteX1" fmla="*/ 11044688 w 11044688"/>
              <a:gd name="connsiteY1" fmla="*/ 1 h 6858001"/>
              <a:gd name="connsiteX2" fmla="*/ 11044688 w 11044688"/>
              <a:gd name="connsiteY2" fmla="*/ 6858001 h 6858001"/>
              <a:gd name="connsiteX3" fmla="*/ 4563373 w 11044688"/>
              <a:gd name="connsiteY3" fmla="*/ 6858001 h 6858001"/>
              <a:gd name="connsiteX4" fmla="*/ 0 w 11044688"/>
              <a:gd name="connsiteY4" fmla="*/ 3036498 h 6858001"/>
              <a:gd name="connsiteX5" fmla="*/ 4011284 w 11044688"/>
              <a:gd name="connsiteY5" fmla="*/ 0 h 6858001"/>
              <a:gd name="connsiteX0" fmla="*/ 3985405 w 11018809"/>
              <a:gd name="connsiteY0" fmla="*/ 0 h 6858001"/>
              <a:gd name="connsiteX1" fmla="*/ 11018809 w 11018809"/>
              <a:gd name="connsiteY1" fmla="*/ 1 h 6858001"/>
              <a:gd name="connsiteX2" fmla="*/ 11018809 w 11018809"/>
              <a:gd name="connsiteY2" fmla="*/ 6858001 h 6858001"/>
              <a:gd name="connsiteX3" fmla="*/ 4537494 w 11018809"/>
              <a:gd name="connsiteY3" fmla="*/ 6858001 h 6858001"/>
              <a:gd name="connsiteX4" fmla="*/ 0 w 11018809"/>
              <a:gd name="connsiteY4" fmla="*/ 2984739 h 6858001"/>
              <a:gd name="connsiteX5" fmla="*/ 3985405 w 11018809"/>
              <a:gd name="connsiteY5" fmla="*/ 0 h 6858001"/>
              <a:gd name="connsiteX0" fmla="*/ 4045790 w 11018809"/>
              <a:gd name="connsiteY0" fmla="*/ 0 h 6858001"/>
              <a:gd name="connsiteX1" fmla="*/ 11018809 w 11018809"/>
              <a:gd name="connsiteY1" fmla="*/ 1 h 6858001"/>
              <a:gd name="connsiteX2" fmla="*/ 11018809 w 11018809"/>
              <a:gd name="connsiteY2" fmla="*/ 6858001 h 6858001"/>
              <a:gd name="connsiteX3" fmla="*/ 4537494 w 11018809"/>
              <a:gd name="connsiteY3" fmla="*/ 6858001 h 6858001"/>
              <a:gd name="connsiteX4" fmla="*/ 0 w 11018809"/>
              <a:gd name="connsiteY4" fmla="*/ 2984739 h 6858001"/>
              <a:gd name="connsiteX5" fmla="*/ 4045790 w 11018809"/>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8809" h="6858001">
                <a:moveTo>
                  <a:pt x="4045790" y="0"/>
                </a:moveTo>
                <a:lnTo>
                  <a:pt x="11018809" y="1"/>
                </a:lnTo>
                <a:lnTo>
                  <a:pt x="11018809" y="6858001"/>
                </a:lnTo>
                <a:lnTo>
                  <a:pt x="4537494" y="6858001"/>
                </a:lnTo>
                <a:cubicBezTo>
                  <a:pt x="4508740" y="6852250"/>
                  <a:pt x="28754" y="3007743"/>
                  <a:pt x="0" y="2984739"/>
                </a:cubicBezTo>
                <a:lnTo>
                  <a:pt x="4045790" y="0"/>
                </a:lnTo>
                <a:close/>
              </a:path>
            </a:pathLst>
          </a:custGeom>
          <a:solidFill>
            <a:srgbClr val="176C6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3"/>
          <p:cNvSpPr>
            <a:spLocks noGrp="1"/>
          </p:cNvSpPr>
          <p:nvPr>
            <p:ph type="dt" sz="half" idx="10"/>
          </p:nvPr>
        </p:nvSpPr>
        <p:spPr>
          <a:xfrm>
            <a:off x="609599" y="6356350"/>
            <a:ext cx="1072243" cy="365125"/>
          </a:xfrm>
        </p:spPr>
        <p:txBody>
          <a:bodyPr/>
          <a:lstStyle/>
          <a:p>
            <a:fld id="{7374CF21-00FC-48CB-AF95-A4BB8E3D0D33}" type="datetimeFigureOut">
              <a:rPr lang="en-US" smtClean="0"/>
              <a:t>3/6/2019</a:t>
            </a:fld>
            <a:endParaRPr lang="en-US" dirty="0"/>
          </a:p>
        </p:txBody>
      </p:sp>
      <p:sp>
        <p:nvSpPr>
          <p:cNvPr id="7" name="Footer Placeholder 4"/>
          <p:cNvSpPr>
            <a:spLocks noGrp="1"/>
          </p:cNvSpPr>
          <p:nvPr>
            <p:ph type="ftr" sz="quarter" idx="11"/>
          </p:nvPr>
        </p:nvSpPr>
        <p:spPr>
          <a:xfrm>
            <a:off x="1869612" y="6356350"/>
            <a:ext cx="8988888" cy="365125"/>
          </a:xfrm>
        </p:spPr>
        <p:txBody>
          <a:bodyPr/>
          <a:lstStyle/>
          <a:p>
            <a:endParaRPr lang="en-US"/>
          </a:p>
        </p:txBody>
      </p:sp>
      <p:sp>
        <p:nvSpPr>
          <p:cNvPr id="8" name="Slide Number Placeholder 5"/>
          <p:cNvSpPr>
            <a:spLocks noGrp="1"/>
          </p:cNvSpPr>
          <p:nvPr>
            <p:ph type="sldNum" sz="quarter" idx="12"/>
          </p:nvPr>
        </p:nvSpPr>
        <p:spPr>
          <a:xfrm>
            <a:off x="11038114" y="6356350"/>
            <a:ext cx="544286" cy="365125"/>
          </a:xfrm>
        </p:spPr>
        <p:txBody>
          <a:bodyPr/>
          <a:lstStyle/>
          <a:p>
            <a:fld id="{F6D821BF-F8A1-477A-A489-46F0D374796A}" type="slidenum">
              <a:rPr lang="en-US" smtClean="0"/>
              <a:t>‹#›</a:t>
            </a:fld>
            <a:endParaRPr lang="en-US"/>
          </a:p>
        </p:txBody>
      </p:sp>
      <p:sp>
        <p:nvSpPr>
          <p:cNvPr id="9" name="Title 1"/>
          <p:cNvSpPr>
            <a:spLocks noGrp="1"/>
          </p:cNvSpPr>
          <p:nvPr>
            <p:ph type="ctrTitle" hasCustomPrompt="1"/>
          </p:nvPr>
        </p:nvSpPr>
        <p:spPr>
          <a:xfrm>
            <a:off x="0" y="2058578"/>
            <a:ext cx="12196619" cy="1295490"/>
          </a:xfrm>
        </p:spPr>
        <p:txBody>
          <a:bodyPr/>
          <a:lstStyle>
            <a:lvl1pPr algn="ctr">
              <a:defRPr/>
            </a:lvl1pPr>
          </a:lstStyle>
          <a:p>
            <a:r>
              <a:rPr lang="en-US" dirty="0" smtClean="0"/>
              <a:t>CLICK TO EDIT MASTER TITLE STYLE</a:t>
            </a:r>
            <a:endParaRPr lang="en-US" dirty="0"/>
          </a:p>
        </p:txBody>
      </p:sp>
      <p:sp>
        <p:nvSpPr>
          <p:cNvPr id="10" name="Subtitle 2"/>
          <p:cNvSpPr>
            <a:spLocks noGrp="1"/>
          </p:cNvSpPr>
          <p:nvPr>
            <p:ph type="subTitle" idx="1" hasCustomPrompt="1"/>
          </p:nvPr>
        </p:nvSpPr>
        <p:spPr>
          <a:xfrm>
            <a:off x="10349" y="2978603"/>
            <a:ext cx="12181651" cy="1088227"/>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6003326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2 Title &amp; Content">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3"/>
          <p:cNvSpPr/>
          <p:nvPr userDrawn="1"/>
        </p:nvSpPr>
        <p:spPr>
          <a:xfrm flipH="1">
            <a:off x="-1" y="-1"/>
            <a:ext cx="2562045" cy="6858001"/>
          </a:xfrm>
          <a:custGeom>
            <a:avLst/>
            <a:gdLst>
              <a:gd name="connsiteX0" fmla="*/ 0 w 8379125"/>
              <a:gd name="connsiteY0" fmla="*/ 0 h 6858000"/>
              <a:gd name="connsiteX1" fmla="*/ 8379125 w 8379125"/>
              <a:gd name="connsiteY1" fmla="*/ 0 h 6858000"/>
              <a:gd name="connsiteX2" fmla="*/ 8379125 w 8379125"/>
              <a:gd name="connsiteY2" fmla="*/ 6858000 h 6858000"/>
              <a:gd name="connsiteX3" fmla="*/ 0 w 8379125"/>
              <a:gd name="connsiteY3" fmla="*/ 6858000 h 6858000"/>
              <a:gd name="connsiteX4" fmla="*/ 0 w 8379125"/>
              <a:gd name="connsiteY4"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1751162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1751162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2035833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2035833 w 10130287"/>
              <a:gd name="connsiteY3" fmla="*/ 6858000 h 6858000"/>
              <a:gd name="connsiteX4" fmla="*/ 0 w 10130287"/>
              <a:gd name="connsiteY4" fmla="*/ 3407434 h 6858000"/>
              <a:gd name="connsiteX5" fmla="*/ 1751162 w 10130287"/>
              <a:gd name="connsiteY5" fmla="*/ 0 h 6858000"/>
              <a:gd name="connsiteX0" fmla="*/ 1682151 w 10061276"/>
              <a:gd name="connsiteY0" fmla="*/ 0 h 6858000"/>
              <a:gd name="connsiteX1" fmla="*/ 10061276 w 10061276"/>
              <a:gd name="connsiteY1" fmla="*/ 0 h 6858000"/>
              <a:gd name="connsiteX2" fmla="*/ 10061276 w 10061276"/>
              <a:gd name="connsiteY2" fmla="*/ 6858000 h 6858000"/>
              <a:gd name="connsiteX3" fmla="*/ 1966822 w 10061276"/>
              <a:gd name="connsiteY3" fmla="*/ 6858000 h 6858000"/>
              <a:gd name="connsiteX4" fmla="*/ 0 w 10061276"/>
              <a:gd name="connsiteY4" fmla="*/ 2872596 h 6858000"/>
              <a:gd name="connsiteX5" fmla="*/ 1682151 w 10061276"/>
              <a:gd name="connsiteY5" fmla="*/ 0 h 6858000"/>
              <a:gd name="connsiteX0" fmla="*/ 6003985 w 10061276"/>
              <a:gd name="connsiteY0" fmla="*/ 17252 h 6858000"/>
              <a:gd name="connsiteX1" fmla="*/ 10061276 w 10061276"/>
              <a:gd name="connsiteY1" fmla="*/ 0 h 6858000"/>
              <a:gd name="connsiteX2" fmla="*/ 10061276 w 10061276"/>
              <a:gd name="connsiteY2" fmla="*/ 6858000 h 6858000"/>
              <a:gd name="connsiteX3" fmla="*/ 1966822 w 10061276"/>
              <a:gd name="connsiteY3" fmla="*/ 6858000 h 6858000"/>
              <a:gd name="connsiteX4" fmla="*/ 0 w 10061276"/>
              <a:gd name="connsiteY4" fmla="*/ 2872596 h 6858000"/>
              <a:gd name="connsiteX5" fmla="*/ 6003985 w 10061276"/>
              <a:gd name="connsiteY5" fmla="*/ 17252 h 6858000"/>
              <a:gd name="connsiteX0" fmla="*/ 5305246 w 9362537"/>
              <a:gd name="connsiteY0" fmla="*/ 17252 h 6858000"/>
              <a:gd name="connsiteX1" fmla="*/ 9362537 w 9362537"/>
              <a:gd name="connsiteY1" fmla="*/ 0 h 6858000"/>
              <a:gd name="connsiteX2" fmla="*/ 9362537 w 9362537"/>
              <a:gd name="connsiteY2" fmla="*/ 6858000 h 6858000"/>
              <a:gd name="connsiteX3" fmla="*/ 1268083 w 9362537"/>
              <a:gd name="connsiteY3" fmla="*/ 6858000 h 6858000"/>
              <a:gd name="connsiteX4" fmla="*/ 0 w 9362537"/>
              <a:gd name="connsiteY4" fmla="*/ 3174520 h 6858000"/>
              <a:gd name="connsiteX5" fmla="*/ 5305246 w 9362537"/>
              <a:gd name="connsiteY5" fmla="*/ 17252 h 6858000"/>
              <a:gd name="connsiteX0" fmla="*/ 3795624 w 9362537"/>
              <a:gd name="connsiteY0" fmla="*/ 0 h 6858001"/>
              <a:gd name="connsiteX1" fmla="*/ 9362537 w 9362537"/>
              <a:gd name="connsiteY1" fmla="*/ 1 h 6858001"/>
              <a:gd name="connsiteX2" fmla="*/ 9362537 w 9362537"/>
              <a:gd name="connsiteY2" fmla="*/ 6858001 h 6858001"/>
              <a:gd name="connsiteX3" fmla="*/ 1268083 w 9362537"/>
              <a:gd name="connsiteY3" fmla="*/ 6858001 h 6858001"/>
              <a:gd name="connsiteX4" fmla="*/ 0 w 9362537"/>
              <a:gd name="connsiteY4" fmla="*/ 3174521 h 6858001"/>
              <a:gd name="connsiteX5" fmla="*/ 3795624 w 9362537"/>
              <a:gd name="connsiteY5" fmla="*/ 0 h 6858001"/>
              <a:gd name="connsiteX0" fmla="*/ 3795624 w 9362537"/>
              <a:gd name="connsiteY0" fmla="*/ 0 h 6858001"/>
              <a:gd name="connsiteX1" fmla="*/ 9362537 w 9362537"/>
              <a:gd name="connsiteY1" fmla="*/ 1 h 6858001"/>
              <a:gd name="connsiteX2" fmla="*/ 9362537 w 9362537"/>
              <a:gd name="connsiteY2" fmla="*/ 6858001 h 6858001"/>
              <a:gd name="connsiteX3" fmla="*/ 2881222 w 9362537"/>
              <a:gd name="connsiteY3" fmla="*/ 6858001 h 6858001"/>
              <a:gd name="connsiteX4" fmla="*/ 0 w 9362537"/>
              <a:gd name="connsiteY4" fmla="*/ 3174521 h 6858001"/>
              <a:gd name="connsiteX5" fmla="*/ 3795624 w 9362537"/>
              <a:gd name="connsiteY5" fmla="*/ 0 h 6858001"/>
              <a:gd name="connsiteX0" fmla="*/ 4477111 w 10044024"/>
              <a:gd name="connsiteY0" fmla="*/ 0 h 6858001"/>
              <a:gd name="connsiteX1" fmla="*/ 10044024 w 10044024"/>
              <a:gd name="connsiteY1" fmla="*/ 1 h 6858001"/>
              <a:gd name="connsiteX2" fmla="*/ 10044024 w 10044024"/>
              <a:gd name="connsiteY2" fmla="*/ 6858001 h 6858001"/>
              <a:gd name="connsiteX3" fmla="*/ 3562709 w 10044024"/>
              <a:gd name="connsiteY3" fmla="*/ 6858001 h 6858001"/>
              <a:gd name="connsiteX4" fmla="*/ 0 w 10044024"/>
              <a:gd name="connsiteY4" fmla="*/ 3209026 h 6858001"/>
              <a:gd name="connsiteX5" fmla="*/ 4477111 w 10044024"/>
              <a:gd name="connsiteY5" fmla="*/ 0 h 6858001"/>
              <a:gd name="connsiteX0" fmla="*/ 5331126 w 10898039"/>
              <a:gd name="connsiteY0" fmla="*/ 0 h 6858001"/>
              <a:gd name="connsiteX1" fmla="*/ 10898039 w 10898039"/>
              <a:gd name="connsiteY1" fmla="*/ 1 h 6858001"/>
              <a:gd name="connsiteX2" fmla="*/ 10898039 w 10898039"/>
              <a:gd name="connsiteY2" fmla="*/ 6858001 h 6858001"/>
              <a:gd name="connsiteX3" fmla="*/ 4416724 w 10898039"/>
              <a:gd name="connsiteY3" fmla="*/ 6858001 h 6858001"/>
              <a:gd name="connsiteX4" fmla="*/ 0 w 10898039"/>
              <a:gd name="connsiteY4" fmla="*/ 3010618 h 6858001"/>
              <a:gd name="connsiteX5" fmla="*/ 5331126 w 10898039"/>
              <a:gd name="connsiteY5" fmla="*/ 0 h 6858001"/>
              <a:gd name="connsiteX0" fmla="*/ 3864635 w 10898039"/>
              <a:gd name="connsiteY0" fmla="*/ 0 h 6858001"/>
              <a:gd name="connsiteX1" fmla="*/ 10898039 w 10898039"/>
              <a:gd name="connsiteY1" fmla="*/ 1 h 6858001"/>
              <a:gd name="connsiteX2" fmla="*/ 10898039 w 10898039"/>
              <a:gd name="connsiteY2" fmla="*/ 6858001 h 6858001"/>
              <a:gd name="connsiteX3" fmla="*/ 4416724 w 10898039"/>
              <a:gd name="connsiteY3" fmla="*/ 6858001 h 6858001"/>
              <a:gd name="connsiteX4" fmla="*/ 0 w 10898039"/>
              <a:gd name="connsiteY4" fmla="*/ 3010618 h 6858001"/>
              <a:gd name="connsiteX5" fmla="*/ 3864635 w 10898039"/>
              <a:gd name="connsiteY5" fmla="*/ 0 h 6858001"/>
              <a:gd name="connsiteX0" fmla="*/ 4011284 w 11044688"/>
              <a:gd name="connsiteY0" fmla="*/ 0 h 6858001"/>
              <a:gd name="connsiteX1" fmla="*/ 11044688 w 11044688"/>
              <a:gd name="connsiteY1" fmla="*/ 1 h 6858001"/>
              <a:gd name="connsiteX2" fmla="*/ 11044688 w 11044688"/>
              <a:gd name="connsiteY2" fmla="*/ 6858001 h 6858001"/>
              <a:gd name="connsiteX3" fmla="*/ 4563373 w 11044688"/>
              <a:gd name="connsiteY3" fmla="*/ 6858001 h 6858001"/>
              <a:gd name="connsiteX4" fmla="*/ 0 w 11044688"/>
              <a:gd name="connsiteY4" fmla="*/ 3036498 h 6858001"/>
              <a:gd name="connsiteX5" fmla="*/ 4011284 w 11044688"/>
              <a:gd name="connsiteY5" fmla="*/ 0 h 6858001"/>
              <a:gd name="connsiteX0" fmla="*/ 3985405 w 11018809"/>
              <a:gd name="connsiteY0" fmla="*/ 0 h 6858001"/>
              <a:gd name="connsiteX1" fmla="*/ 11018809 w 11018809"/>
              <a:gd name="connsiteY1" fmla="*/ 1 h 6858001"/>
              <a:gd name="connsiteX2" fmla="*/ 11018809 w 11018809"/>
              <a:gd name="connsiteY2" fmla="*/ 6858001 h 6858001"/>
              <a:gd name="connsiteX3" fmla="*/ 4537494 w 11018809"/>
              <a:gd name="connsiteY3" fmla="*/ 6858001 h 6858001"/>
              <a:gd name="connsiteX4" fmla="*/ 0 w 11018809"/>
              <a:gd name="connsiteY4" fmla="*/ 2984739 h 6858001"/>
              <a:gd name="connsiteX5" fmla="*/ 3985405 w 11018809"/>
              <a:gd name="connsiteY5" fmla="*/ 0 h 6858001"/>
              <a:gd name="connsiteX0" fmla="*/ 4045790 w 11018809"/>
              <a:gd name="connsiteY0" fmla="*/ 0 h 6858001"/>
              <a:gd name="connsiteX1" fmla="*/ 11018809 w 11018809"/>
              <a:gd name="connsiteY1" fmla="*/ 1 h 6858001"/>
              <a:gd name="connsiteX2" fmla="*/ 11018809 w 11018809"/>
              <a:gd name="connsiteY2" fmla="*/ 6858001 h 6858001"/>
              <a:gd name="connsiteX3" fmla="*/ 4537494 w 11018809"/>
              <a:gd name="connsiteY3" fmla="*/ 6858001 h 6858001"/>
              <a:gd name="connsiteX4" fmla="*/ 0 w 11018809"/>
              <a:gd name="connsiteY4" fmla="*/ 2984739 h 6858001"/>
              <a:gd name="connsiteX5" fmla="*/ 4045790 w 11018809"/>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8809" h="6858001">
                <a:moveTo>
                  <a:pt x="4045790" y="0"/>
                </a:moveTo>
                <a:lnTo>
                  <a:pt x="11018809" y="1"/>
                </a:lnTo>
                <a:lnTo>
                  <a:pt x="11018809" y="6858001"/>
                </a:lnTo>
                <a:lnTo>
                  <a:pt x="4537494" y="6858001"/>
                </a:lnTo>
                <a:cubicBezTo>
                  <a:pt x="4508740" y="6852250"/>
                  <a:pt x="28754" y="3007743"/>
                  <a:pt x="0" y="2984739"/>
                </a:cubicBezTo>
                <a:lnTo>
                  <a:pt x="4045790" y="0"/>
                </a:lnTo>
                <a:close/>
              </a:path>
            </a:pathLst>
          </a:custGeom>
          <a:solidFill>
            <a:srgbClr val="176C6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3"/>
          <p:cNvSpPr>
            <a:spLocks noGrp="1"/>
          </p:cNvSpPr>
          <p:nvPr>
            <p:ph type="dt" sz="half" idx="10"/>
          </p:nvPr>
        </p:nvSpPr>
        <p:spPr>
          <a:xfrm>
            <a:off x="609599" y="6356350"/>
            <a:ext cx="1072243" cy="365125"/>
          </a:xfrm>
        </p:spPr>
        <p:txBody>
          <a:bodyPr/>
          <a:lstStyle/>
          <a:p>
            <a:fld id="{7374CF21-00FC-48CB-AF95-A4BB8E3D0D33}" type="datetimeFigureOut">
              <a:rPr lang="en-US" smtClean="0"/>
              <a:t>3/6/2019</a:t>
            </a:fld>
            <a:endParaRPr lang="en-US" dirty="0"/>
          </a:p>
        </p:txBody>
      </p:sp>
      <p:sp>
        <p:nvSpPr>
          <p:cNvPr id="7" name="Footer Placeholder 4"/>
          <p:cNvSpPr>
            <a:spLocks noGrp="1"/>
          </p:cNvSpPr>
          <p:nvPr>
            <p:ph type="ftr" sz="quarter" idx="11"/>
          </p:nvPr>
        </p:nvSpPr>
        <p:spPr>
          <a:xfrm>
            <a:off x="1869612" y="6356350"/>
            <a:ext cx="8988888" cy="365125"/>
          </a:xfrm>
        </p:spPr>
        <p:txBody>
          <a:bodyPr/>
          <a:lstStyle/>
          <a:p>
            <a:endParaRPr lang="en-US"/>
          </a:p>
        </p:txBody>
      </p:sp>
      <p:sp>
        <p:nvSpPr>
          <p:cNvPr id="8" name="Slide Number Placeholder 5"/>
          <p:cNvSpPr>
            <a:spLocks noGrp="1"/>
          </p:cNvSpPr>
          <p:nvPr>
            <p:ph type="sldNum" sz="quarter" idx="12"/>
          </p:nvPr>
        </p:nvSpPr>
        <p:spPr>
          <a:xfrm>
            <a:off x="11038114" y="6356350"/>
            <a:ext cx="544286" cy="365125"/>
          </a:xfrm>
        </p:spPr>
        <p:txBody>
          <a:bodyPr/>
          <a:lstStyle/>
          <a:p>
            <a:fld id="{F6D821BF-F8A1-477A-A489-46F0D374796A}" type="slidenum">
              <a:rPr lang="en-US" smtClean="0"/>
              <a:t>‹#›</a:t>
            </a:fld>
            <a:endParaRPr lang="en-US"/>
          </a:p>
        </p:txBody>
      </p:sp>
      <p:sp>
        <p:nvSpPr>
          <p:cNvPr id="11" name="Title 1"/>
          <p:cNvSpPr>
            <a:spLocks noGrp="1"/>
          </p:cNvSpPr>
          <p:nvPr>
            <p:ph type="title" hasCustomPrompt="1"/>
          </p:nvPr>
        </p:nvSpPr>
        <p:spPr>
          <a:xfrm>
            <a:off x="2710544" y="764478"/>
            <a:ext cx="8871856" cy="1143000"/>
          </a:xfrm>
        </p:spPr>
        <p:txBody>
          <a:bodyPr/>
          <a:lstStyle>
            <a:lvl1pPr algn="l">
              <a:defRPr/>
            </a:lvl1pPr>
          </a:lstStyle>
          <a:p>
            <a:r>
              <a:rPr lang="en-US" dirty="0" smtClean="0"/>
              <a:t>CLICK TO EDIT MASTER TITLE STYLE</a:t>
            </a:r>
            <a:endParaRPr lang="en-US" dirty="0"/>
          </a:p>
        </p:txBody>
      </p:sp>
      <p:sp>
        <p:nvSpPr>
          <p:cNvPr id="12" name="Content Placeholder 2"/>
          <p:cNvSpPr>
            <a:spLocks noGrp="1"/>
          </p:cNvSpPr>
          <p:nvPr>
            <p:ph idx="1"/>
          </p:nvPr>
        </p:nvSpPr>
        <p:spPr>
          <a:xfrm>
            <a:off x="2694214" y="2196193"/>
            <a:ext cx="8888186" cy="392997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917702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3 Titl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3"/>
          <p:cNvSpPr>
            <a:spLocks noGrp="1"/>
          </p:cNvSpPr>
          <p:nvPr>
            <p:ph type="dt" sz="half" idx="10"/>
          </p:nvPr>
        </p:nvSpPr>
        <p:spPr>
          <a:xfrm>
            <a:off x="609599" y="6356350"/>
            <a:ext cx="1072243" cy="365125"/>
          </a:xfrm>
        </p:spPr>
        <p:txBody>
          <a:bodyPr/>
          <a:lstStyle/>
          <a:p>
            <a:fld id="{7374CF21-00FC-48CB-AF95-A4BB8E3D0D33}" type="datetimeFigureOut">
              <a:rPr lang="en-US" smtClean="0"/>
              <a:t>3/6/2019</a:t>
            </a:fld>
            <a:endParaRPr lang="en-US" dirty="0"/>
          </a:p>
        </p:txBody>
      </p:sp>
      <p:sp>
        <p:nvSpPr>
          <p:cNvPr id="7" name="Footer Placeholder 4"/>
          <p:cNvSpPr>
            <a:spLocks noGrp="1"/>
          </p:cNvSpPr>
          <p:nvPr>
            <p:ph type="ftr" sz="quarter" idx="11"/>
          </p:nvPr>
        </p:nvSpPr>
        <p:spPr>
          <a:xfrm>
            <a:off x="1869612" y="6356350"/>
            <a:ext cx="8988888" cy="365125"/>
          </a:xfrm>
        </p:spPr>
        <p:txBody>
          <a:bodyPr/>
          <a:lstStyle/>
          <a:p>
            <a:endParaRPr lang="en-US"/>
          </a:p>
        </p:txBody>
      </p:sp>
      <p:sp>
        <p:nvSpPr>
          <p:cNvPr id="8" name="Slide Number Placeholder 5"/>
          <p:cNvSpPr>
            <a:spLocks noGrp="1"/>
          </p:cNvSpPr>
          <p:nvPr>
            <p:ph type="sldNum" sz="quarter" idx="12"/>
          </p:nvPr>
        </p:nvSpPr>
        <p:spPr>
          <a:xfrm>
            <a:off x="11038114" y="6356350"/>
            <a:ext cx="544286" cy="365125"/>
          </a:xfrm>
        </p:spPr>
        <p:txBody>
          <a:bodyPr/>
          <a:lstStyle/>
          <a:p>
            <a:fld id="{F6D821BF-F8A1-477A-A489-46F0D374796A}" type="slidenum">
              <a:rPr lang="en-US" smtClean="0"/>
              <a:t>‹#›</a:t>
            </a:fld>
            <a:endParaRPr lang="en-US"/>
          </a:p>
        </p:txBody>
      </p:sp>
      <p:pic>
        <p:nvPicPr>
          <p:cNvPr id="9" name="Content Placeholder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6961" y="0"/>
            <a:ext cx="3685039" cy="3236983"/>
          </a:xfrm>
          <a:prstGeom prst="rect">
            <a:avLst/>
          </a:prstGeom>
        </p:spPr>
      </p:pic>
      <p:sp>
        <p:nvSpPr>
          <p:cNvPr id="10" name="Title 1"/>
          <p:cNvSpPr>
            <a:spLocks noGrp="1"/>
          </p:cNvSpPr>
          <p:nvPr>
            <p:ph type="ctrTitle" hasCustomPrompt="1"/>
          </p:nvPr>
        </p:nvSpPr>
        <p:spPr>
          <a:xfrm>
            <a:off x="0" y="2058578"/>
            <a:ext cx="12196619" cy="1295490"/>
          </a:xfrm>
        </p:spPr>
        <p:txBody>
          <a:bodyPr/>
          <a:lstStyle>
            <a:lvl1pPr algn="ctr">
              <a:defRPr/>
            </a:lvl1pPr>
          </a:lstStyle>
          <a:p>
            <a:r>
              <a:rPr lang="en-US" dirty="0" smtClean="0"/>
              <a:t>CLICK TO EDIT MASTER TITLE STYLE</a:t>
            </a:r>
            <a:endParaRPr lang="en-US" dirty="0"/>
          </a:p>
        </p:txBody>
      </p:sp>
      <p:sp>
        <p:nvSpPr>
          <p:cNvPr id="13" name="Subtitle 2"/>
          <p:cNvSpPr>
            <a:spLocks noGrp="1"/>
          </p:cNvSpPr>
          <p:nvPr>
            <p:ph type="subTitle" idx="1" hasCustomPrompt="1"/>
          </p:nvPr>
        </p:nvSpPr>
        <p:spPr>
          <a:xfrm>
            <a:off x="10349" y="2978603"/>
            <a:ext cx="12181651" cy="1088227"/>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4390596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3">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3"/>
          <p:cNvSpPr>
            <a:spLocks noGrp="1"/>
          </p:cNvSpPr>
          <p:nvPr>
            <p:ph type="dt" sz="half" idx="10"/>
          </p:nvPr>
        </p:nvSpPr>
        <p:spPr>
          <a:xfrm>
            <a:off x="609599" y="6356350"/>
            <a:ext cx="1072243" cy="365125"/>
          </a:xfrm>
        </p:spPr>
        <p:txBody>
          <a:bodyPr/>
          <a:lstStyle/>
          <a:p>
            <a:fld id="{7374CF21-00FC-48CB-AF95-A4BB8E3D0D33}" type="datetimeFigureOut">
              <a:rPr lang="en-US" smtClean="0"/>
              <a:t>3/6/2019</a:t>
            </a:fld>
            <a:endParaRPr lang="en-US" dirty="0"/>
          </a:p>
        </p:txBody>
      </p:sp>
      <p:sp>
        <p:nvSpPr>
          <p:cNvPr id="7" name="Footer Placeholder 4"/>
          <p:cNvSpPr>
            <a:spLocks noGrp="1"/>
          </p:cNvSpPr>
          <p:nvPr>
            <p:ph type="ftr" sz="quarter" idx="11"/>
          </p:nvPr>
        </p:nvSpPr>
        <p:spPr>
          <a:xfrm>
            <a:off x="1869612" y="6356350"/>
            <a:ext cx="8988888" cy="365125"/>
          </a:xfrm>
        </p:spPr>
        <p:txBody>
          <a:bodyPr/>
          <a:lstStyle/>
          <a:p>
            <a:endParaRPr lang="en-US"/>
          </a:p>
        </p:txBody>
      </p:sp>
      <p:sp>
        <p:nvSpPr>
          <p:cNvPr id="8" name="Slide Number Placeholder 5"/>
          <p:cNvSpPr>
            <a:spLocks noGrp="1"/>
          </p:cNvSpPr>
          <p:nvPr>
            <p:ph type="sldNum" sz="quarter" idx="12"/>
          </p:nvPr>
        </p:nvSpPr>
        <p:spPr>
          <a:xfrm>
            <a:off x="11038114" y="6356350"/>
            <a:ext cx="544286" cy="365125"/>
          </a:xfrm>
        </p:spPr>
        <p:txBody>
          <a:bodyPr/>
          <a:lstStyle/>
          <a:p>
            <a:fld id="{F6D821BF-F8A1-477A-A489-46F0D374796A}" type="slidenum">
              <a:rPr lang="en-US" smtClean="0"/>
              <a:t>‹#›</a:t>
            </a:fld>
            <a:endParaRPr lang="en-US"/>
          </a:p>
        </p:txBody>
      </p:sp>
      <p:sp>
        <p:nvSpPr>
          <p:cNvPr id="11" name="Title 1"/>
          <p:cNvSpPr>
            <a:spLocks noGrp="1"/>
          </p:cNvSpPr>
          <p:nvPr>
            <p:ph type="title" hasCustomPrompt="1"/>
          </p:nvPr>
        </p:nvSpPr>
        <p:spPr>
          <a:xfrm>
            <a:off x="318492" y="764478"/>
            <a:ext cx="8871856" cy="1143000"/>
          </a:xfrm>
        </p:spPr>
        <p:txBody>
          <a:bodyPr/>
          <a:lstStyle>
            <a:lvl1pPr algn="l">
              <a:defRPr/>
            </a:lvl1pPr>
          </a:lstStyle>
          <a:p>
            <a:r>
              <a:rPr lang="en-US" dirty="0" smtClean="0"/>
              <a:t>CLICK TO EDIT MASTER TITLE STYLE</a:t>
            </a:r>
            <a:endParaRPr lang="en-US" dirty="0"/>
          </a:p>
        </p:txBody>
      </p:sp>
      <p:sp>
        <p:nvSpPr>
          <p:cNvPr id="12" name="Content Placeholder 2"/>
          <p:cNvSpPr>
            <a:spLocks noGrp="1"/>
          </p:cNvSpPr>
          <p:nvPr>
            <p:ph idx="1"/>
          </p:nvPr>
        </p:nvSpPr>
        <p:spPr>
          <a:xfrm>
            <a:off x="302162" y="2196193"/>
            <a:ext cx="8888186" cy="392997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Content Placeholder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6961" y="0"/>
            <a:ext cx="3685039" cy="3236983"/>
          </a:xfrm>
          <a:prstGeom prst="rect">
            <a:avLst/>
          </a:prstGeom>
        </p:spPr>
      </p:pic>
    </p:spTree>
    <p:extLst>
      <p:ext uri="{BB962C8B-B14F-4D97-AF65-F5344CB8AC3E}">
        <p14:creationId xmlns:p14="http://schemas.microsoft.com/office/powerpoint/2010/main" val="17946747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3"/>
          <p:cNvSpPr/>
          <p:nvPr userDrawn="1"/>
        </p:nvSpPr>
        <p:spPr>
          <a:xfrm>
            <a:off x="1889184" y="-2"/>
            <a:ext cx="10302817" cy="6858001"/>
          </a:xfrm>
          <a:custGeom>
            <a:avLst/>
            <a:gdLst>
              <a:gd name="connsiteX0" fmla="*/ 0 w 8379125"/>
              <a:gd name="connsiteY0" fmla="*/ 0 h 6858000"/>
              <a:gd name="connsiteX1" fmla="*/ 8379125 w 8379125"/>
              <a:gd name="connsiteY1" fmla="*/ 0 h 6858000"/>
              <a:gd name="connsiteX2" fmla="*/ 8379125 w 8379125"/>
              <a:gd name="connsiteY2" fmla="*/ 6858000 h 6858000"/>
              <a:gd name="connsiteX3" fmla="*/ 0 w 8379125"/>
              <a:gd name="connsiteY3" fmla="*/ 6858000 h 6858000"/>
              <a:gd name="connsiteX4" fmla="*/ 0 w 8379125"/>
              <a:gd name="connsiteY4"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1751162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1751162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2035833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2035833 w 10130287"/>
              <a:gd name="connsiteY3" fmla="*/ 6858000 h 6858000"/>
              <a:gd name="connsiteX4" fmla="*/ 0 w 10130287"/>
              <a:gd name="connsiteY4" fmla="*/ 3407434 h 6858000"/>
              <a:gd name="connsiteX5" fmla="*/ 1751162 w 10130287"/>
              <a:gd name="connsiteY5" fmla="*/ 0 h 6858000"/>
              <a:gd name="connsiteX0" fmla="*/ 1682151 w 10061276"/>
              <a:gd name="connsiteY0" fmla="*/ 0 h 6858000"/>
              <a:gd name="connsiteX1" fmla="*/ 10061276 w 10061276"/>
              <a:gd name="connsiteY1" fmla="*/ 0 h 6858000"/>
              <a:gd name="connsiteX2" fmla="*/ 10061276 w 10061276"/>
              <a:gd name="connsiteY2" fmla="*/ 6858000 h 6858000"/>
              <a:gd name="connsiteX3" fmla="*/ 1966822 w 10061276"/>
              <a:gd name="connsiteY3" fmla="*/ 6858000 h 6858000"/>
              <a:gd name="connsiteX4" fmla="*/ 0 w 10061276"/>
              <a:gd name="connsiteY4" fmla="*/ 2872596 h 6858000"/>
              <a:gd name="connsiteX5" fmla="*/ 1682151 w 10061276"/>
              <a:gd name="connsiteY5" fmla="*/ 0 h 6858000"/>
              <a:gd name="connsiteX0" fmla="*/ 6003985 w 10061276"/>
              <a:gd name="connsiteY0" fmla="*/ 17252 h 6858000"/>
              <a:gd name="connsiteX1" fmla="*/ 10061276 w 10061276"/>
              <a:gd name="connsiteY1" fmla="*/ 0 h 6858000"/>
              <a:gd name="connsiteX2" fmla="*/ 10061276 w 10061276"/>
              <a:gd name="connsiteY2" fmla="*/ 6858000 h 6858000"/>
              <a:gd name="connsiteX3" fmla="*/ 1966822 w 10061276"/>
              <a:gd name="connsiteY3" fmla="*/ 6858000 h 6858000"/>
              <a:gd name="connsiteX4" fmla="*/ 0 w 10061276"/>
              <a:gd name="connsiteY4" fmla="*/ 2872596 h 6858000"/>
              <a:gd name="connsiteX5" fmla="*/ 6003985 w 10061276"/>
              <a:gd name="connsiteY5" fmla="*/ 17252 h 6858000"/>
              <a:gd name="connsiteX0" fmla="*/ 5305246 w 9362537"/>
              <a:gd name="connsiteY0" fmla="*/ 17252 h 6858000"/>
              <a:gd name="connsiteX1" fmla="*/ 9362537 w 9362537"/>
              <a:gd name="connsiteY1" fmla="*/ 0 h 6858000"/>
              <a:gd name="connsiteX2" fmla="*/ 9362537 w 9362537"/>
              <a:gd name="connsiteY2" fmla="*/ 6858000 h 6858000"/>
              <a:gd name="connsiteX3" fmla="*/ 1268083 w 9362537"/>
              <a:gd name="connsiteY3" fmla="*/ 6858000 h 6858000"/>
              <a:gd name="connsiteX4" fmla="*/ 0 w 9362537"/>
              <a:gd name="connsiteY4" fmla="*/ 3174520 h 6858000"/>
              <a:gd name="connsiteX5" fmla="*/ 5305246 w 9362537"/>
              <a:gd name="connsiteY5" fmla="*/ 17252 h 6858000"/>
              <a:gd name="connsiteX0" fmla="*/ 3795624 w 9362537"/>
              <a:gd name="connsiteY0" fmla="*/ 0 h 6858001"/>
              <a:gd name="connsiteX1" fmla="*/ 9362537 w 9362537"/>
              <a:gd name="connsiteY1" fmla="*/ 1 h 6858001"/>
              <a:gd name="connsiteX2" fmla="*/ 9362537 w 9362537"/>
              <a:gd name="connsiteY2" fmla="*/ 6858001 h 6858001"/>
              <a:gd name="connsiteX3" fmla="*/ 1268083 w 9362537"/>
              <a:gd name="connsiteY3" fmla="*/ 6858001 h 6858001"/>
              <a:gd name="connsiteX4" fmla="*/ 0 w 9362537"/>
              <a:gd name="connsiteY4" fmla="*/ 3174521 h 6858001"/>
              <a:gd name="connsiteX5" fmla="*/ 3795624 w 9362537"/>
              <a:gd name="connsiteY5" fmla="*/ 0 h 6858001"/>
              <a:gd name="connsiteX0" fmla="*/ 3795624 w 9362537"/>
              <a:gd name="connsiteY0" fmla="*/ 0 h 6858001"/>
              <a:gd name="connsiteX1" fmla="*/ 9362537 w 9362537"/>
              <a:gd name="connsiteY1" fmla="*/ 1 h 6858001"/>
              <a:gd name="connsiteX2" fmla="*/ 9362537 w 9362537"/>
              <a:gd name="connsiteY2" fmla="*/ 6858001 h 6858001"/>
              <a:gd name="connsiteX3" fmla="*/ 2881222 w 9362537"/>
              <a:gd name="connsiteY3" fmla="*/ 6858001 h 6858001"/>
              <a:gd name="connsiteX4" fmla="*/ 0 w 9362537"/>
              <a:gd name="connsiteY4" fmla="*/ 3174521 h 6858001"/>
              <a:gd name="connsiteX5" fmla="*/ 3795624 w 9362537"/>
              <a:gd name="connsiteY5" fmla="*/ 0 h 6858001"/>
              <a:gd name="connsiteX0" fmla="*/ 4477111 w 10044024"/>
              <a:gd name="connsiteY0" fmla="*/ 0 h 6858001"/>
              <a:gd name="connsiteX1" fmla="*/ 10044024 w 10044024"/>
              <a:gd name="connsiteY1" fmla="*/ 1 h 6858001"/>
              <a:gd name="connsiteX2" fmla="*/ 10044024 w 10044024"/>
              <a:gd name="connsiteY2" fmla="*/ 6858001 h 6858001"/>
              <a:gd name="connsiteX3" fmla="*/ 3562709 w 10044024"/>
              <a:gd name="connsiteY3" fmla="*/ 6858001 h 6858001"/>
              <a:gd name="connsiteX4" fmla="*/ 0 w 10044024"/>
              <a:gd name="connsiteY4" fmla="*/ 3209026 h 6858001"/>
              <a:gd name="connsiteX5" fmla="*/ 4477111 w 10044024"/>
              <a:gd name="connsiteY5" fmla="*/ 0 h 6858001"/>
              <a:gd name="connsiteX0" fmla="*/ 5331126 w 10898039"/>
              <a:gd name="connsiteY0" fmla="*/ 0 h 6858001"/>
              <a:gd name="connsiteX1" fmla="*/ 10898039 w 10898039"/>
              <a:gd name="connsiteY1" fmla="*/ 1 h 6858001"/>
              <a:gd name="connsiteX2" fmla="*/ 10898039 w 10898039"/>
              <a:gd name="connsiteY2" fmla="*/ 6858001 h 6858001"/>
              <a:gd name="connsiteX3" fmla="*/ 4416724 w 10898039"/>
              <a:gd name="connsiteY3" fmla="*/ 6858001 h 6858001"/>
              <a:gd name="connsiteX4" fmla="*/ 0 w 10898039"/>
              <a:gd name="connsiteY4" fmla="*/ 3010618 h 6858001"/>
              <a:gd name="connsiteX5" fmla="*/ 5331126 w 10898039"/>
              <a:gd name="connsiteY5" fmla="*/ 0 h 6858001"/>
              <a:gd name="connsiteX0" fmla="*/ 3864635 w 10898039"/>
              <a:gd name="connsiteY0" fmla="*/ 0 h 6858001"/>
              <a:gd name="connsiteX1" fmla="*/ 10898039 w 10898039"/>
              <a:gd name="connsiteY1" fmla="*/ 1 h 6858001"/>
              <a:gd name="connsiteX2" fmla="*/ 10898039 w 10898039"/>
              <a:gd name="connsiteY2" fmla="*/ 6858001 h 6858001"/>
              <a:gd name="connsiteX3" fmla="*/ 4416724 w 10898039"/>
              <a:gd name="connsiteY3" fmla="*/ 6858001 h 6858001"/>
              <a:gd name="connsiteX4" fmla="*/ 0 w 10898039"/>
              <a:gd name="connsiteY4" fmla="*/ 3010618 h 6858001"/>
              <a:gd name="connsiteX5" fmla="*/ 3864635 w 10898039"/>
              <a:gd name="connsiteY5" fmla="*/ 0 h 6858001"/>
              <a:gd name="connsiteX0" fmla="*/ 4011284 w 11044688"/>
              <a:gd name="connsiteY0" fmla="*/ 0 h 6858001"/>
              <a:gd name="connsiteX1" fmla="*/ 11044688 w 11044688"/>
              <a:gd name="connsiteY1" fmla="*/ 1 h 6858001"/>
              <a:gd name="connsiteX2" fmla="*/ 11044688 w 11044688"/>
              <a:gd name="connsiteY2" fmla="*/ 6858001 h 6858001"/>
              <a:gd name="connsiteX3" fmla="*/ 4563373 w 11044688"/>
              <a:gd name="connsiteY3" fmla="*/ 6858001 h 6858001"/>
              <a:gd name="connsiteX4" fmla="*/ 0 w 11044688"/>
              <a:gd name="connsiteY4" fmla="*/ 3036498 h 6858001"/>
              <a:gd name="connsiteX5" fmla="*/ 4011284 w 11044688"/>
              <a:gd name="connsiteY5" fmla="*/ 0 h 6858001"/>
              <a:gd name="connsiteX0" fmla="*/ 3985405 w 11018809"/>
              <a:gd name="connsiteY0" fmla="*/ 0 h 6858001"/>
              <a:gd name="connsiteX1" fmla="*/ 11018809 w 11018809"/>
              <a:gd name="connsiteY1" fmla="*/ 1 h 6858001"/>
              <a:gd name="connsiteX2" fmla="*/ 11018809 w 11018809"/>
              <a:gd name="connsiteY2" fmla="*/ 6858001 h 6858001"/>
              <a:gd name="connsiteX3" fmla="*/ 4537494 w 11018809"/>
              <a:gd name="connsiteY3" fmla="*/ 6858001 h 6858001"/>
              <a:gd name="connsiteX4" fmla="*/ 0 w 11018809"/>
              <a:gd name="connsiteY4" fmla="*/ 2984739 h 6858001"/>
              <a:gd name="connsiteX5" fmla="*/ 3985405 w 11018809"/>
              <a:gd name="connsiteY5" fmla="*/ 0 h 6858001"/>
              <a:gd name="connsiteX0" fmla="*/ 4045790 w 11018809"/>
              <a:gd name="connsiteY0" fmla="*/ 0 h 6858001"/>
              <a:gd name="connsiteX1" fmla="*/ 11018809 w 11018809"/>
              <a:gd name="connsiteY1" fmla="*/ 1 h 6858001"/>
              <a:gd name="connsiteX2" fmla="*/ 11018809 w 11018809"/>
              <a:gd name="connsiteY2" fmla="*/ 6858001 h 6858001"/>
              <a:gd name="connsiteX3" fmla="*/ 4537494 w 11018809"/>
              <a:gd name="connsiteY3" fmla="*/ 6858001 h 6858001"/>
              <a:gd name="connsiteX4" fmla="*/ 0 w 11018809"/>
              <a:gd name="connsiteY4" fmla="*/ 2984739 h 6858001"/>
              <a:gd name="connsiteX5" fmla="*/ 4045790 w 11018809"/>
              <a:gd name="connsiteY5" fmla="*/ 0 h 6858001"/>
              <a:gd name="connsiteX0" fmla="*/ 3364303 w 10337322"/>
              <a:gd name="connsiteY0" fmla="*/ 0 h 6858001"/>
              <a:gd name="connsiteX1" fmla="*/ 10337322 w 10337322"/>
              <a:gd name="connsiteY1" fmla="*/ 1 h 6858001"/>
              <a:gd name="connsiteX2" fmla="*/ 10337322 w 10337322"/>
              <a:gd name="connsiteY2" fmla="*/ 6858001 h 6858001"/>
              <a:gd name="connsiteX3" fmla="*/ 3856007 w 10337322"/>
              <a:gd name="connsiteY3" fmla="*/ 6858001 h 6858001"/>
              <a:gd name="connsiteX4" fmla="*/ 0 w 10337322"/>
              <a:gd name="connsiteY4" fmla="*/ 2475781 h 6858001"/>
              <a:gd name="connsiteX5" fmla="*/ 3364303 w 10337322"/>
              <a:gd name="connsiteY5" fmla="*/ 0 h 6858001"/>
              <a:gd name="connsiteX0" fmla="*/ 3329798 w 10302817"/>
              <a:gd name="connsiteY0" fmla="*/ 0 h 6858001"/>
              <a:gd name="connsiteX1" fmla="*/ 10302817 w 10302817"/>
              <a:gd name="connsiteY1" fmla="*/ 1 h 6858001"/>
              <a:gd name="connsiteX2" fmla="*/ 10302817 w 10302817"/>
              <a:gd name="connsiteY2" fmla="*/ 6858001 h 6858001"/>
              <a:gd name="connsiteX3" fmla="*/ 3821502 w 10302817"/>
              <a:gd name="connsiteY3" fmla="*/ 6858001 h 6858001"/>
              <a:gd name="connsiteX4" fmla="*/ 0 w 10302817"/>
              <a:gd name="connsiteY4" fmla="*/ 2458528 h 6858001"/>
              <a:gd name="connsiteX5" fmla="*/ 3329798 w 10302817"/>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02817" h="6858001">
                <a:moveTo>
                  <a:pt x="3329798" y="0"/>
                </a:moveTo>
                <a:lnTo>
                  <a:pt x="10302817" y="1"/>
                </a:lnTo>
                <a:lnTo>
                  <a:pt x="10302817" y="6858001"/>
                </a:lnTo>
                <a:lnTo>
                  <a:pt x="3821502" y="6858001"/>
                </a:lnTo>
                <a:cubicBezTo>
                  <a:pt x="3792748" y="6852250"/>
                  <a:pt x="28754" y="2481532"/>
                  <a:pt x="0" y="2458528"/>
                </a:cubicBezTo>
                <a:lnTo>
                  <a:pt x="3329798" y="0"/>
                </a:lnTo>
                <a:close/>
              </a:path>
            </a:pathLst>
          </a:custGeom>
          <a:solidFill>
            <a:srgbClr val="AFABAB">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012620" y="764478"/>
            <a:ext cx="8569779"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53343" y="2196193"/>
            <a:ext cx="9329057" cy="392997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599" y="6356350"/>
            <a:ext cx="1072243" cy="365125"/>
          </a:xfrm>
          <a:prstGeom prst="rect">
            <a:avLst/>
          </a:prstGeom>
        </p:spPr>
        <p:txBody>
          <a:bodyPr vert="horz" lIns="91440" tIns="45720" rIns="91440" bIns="45720" rtlCol="0" anchor="ctr"/>
          <a:lstStyle>
            <a:lvl1pPr algn="l">
              <a:defRPr sz="1200" b="1">
                <a:solidFill>
                  <a:schemeClr val="tx1">
                    <a:tint val="75000"/>
                  </a:schemeClr>
                </a:solidFill>
              </a:defRPr>
            </a:lvl1pPr>
          </a:lstStyle>
          <a:p>
            <a:fld id="{7374CF21-00FC-48CB-AF95-A4BB8E3D0D33}" type="datetimeFigureOut">
              <a:rPr lang="en-US" smtClean="0"/>
              <a:pPr/>
              <a:t>3/6/2019</a:t>
            </a:fld>
            <a:endParaRPr lang="en-US" dirty="0"/>
          </a:p>
        </p:txBody>
      </p:sp>
      <p:sp>
        <p:nvSpPr>
          <p:cNvPr id="5" name="Footer Placeholder 4"/>
          <p:cNvSpPr>
            <a:spLocks noGrp="1"/>
          </p:cNvSpPr>
          <p:nvPr>
            <p:ph type="ftr" sz="quarter" idx="3"/>
          </p:nvPr>
        </p:nvSpPr>
        <p:spPr>
          <a:xfrm>
            <a:off x="1869612" y="6356350"/>
            <a:ext cx="8988888" cy="365125"/>
          </a:xfrm>
          <a:prstGeom prst="rect">
            <a:avLst/>
          </a:prstGeom>
        </p:spPr>
        <p:txBody>
          <a:bodyPr vert="horz" lIns="91440" tIns="45720" rIns="91440" bIns="45720" rtlCol="0" anchor="ctr"/>
          <a:lstStyle>
            <a:lvl1pPr algn="l">
              <a:defRPr sz="1200" b="1">
                <a:solidFill>
                  <a:srgbClr val="176C6D"/>
                </a:solidFill>
              </a:defRPr>
            </a:lvl1pPr>
          </a:lstStyle>
          <a:p>
            <a:endParaRPr lang="en-US" dirty="0"/>
          </a:p>
        </p:txBody>
      </p:sp>
      <p:sp>
        <p:nvSpPr>
          <p:cNvPr id="6" name="Slide Number Placeholder 5"/>
          <p:cNvSpPr>
            <a:spLocks noGrp="1"/>
          </p:cNvSpPr>
          <p:nvPr>
            <p:ph type="sldNum" sz="quarter" idx="4"/>
          </p:nvPr>
        </p:nvSpPr>
        <p:spPr>
          <a:xfrm>
            <a:off x="11038114" y="6356350"/>
            <a:ext cx="544286" cy="365125"/>
          </a:xfrm>
          <a:prstGeom prst="rect">
            <a:avLst/>
          </a:prstGeom>
        </p:spPr>
        <p:txBody>
          <a:bodyPr vert="horz" lIns="91440" tIns="45720" rIns="91440" bIns="45720" rtlCol="0" anchor="ctr"/>
          <a:lstStyle>
            <a:lvl1pPr algn="r">
              <a:defRPr sz="1200" b="1">
                <a:solidFill>
                  <a:srgbClr val="176C6D"/>
                </a:solidFill>
              </a:defRPr>
            </a:lvl1pPr>
          </a:lstStyle>
          <a:p>
            <a:fld id="{F6D821BF-F8A1-477A-A489-46F0D374796A}" type="slidenum">
              <a:rPr lang="en-US" smtClean="0"/>
              <a:pPr/>
              <a:t>‹#›</a:t>
            </a:fld>
            <a:endParaRPr lang="en-US" dirty="0"/>
          </a:p>
        </p:txBody>
      </p:sp>
      <p:sp>
        <p:nvSpPr>
          <p:cNvPr id="8" name="Isosceles Triangle 4"/>
          <p:cNvSpPr/>
          <p:nvPr userDrawn="1"/>
        </p:nvSpPr>
        <p:spPr>
          <a:xfrm rot="5400000">
            <a:off x="-208443" y="247259"/>
            <a:ext cx="3338423" cy="2938791"/>
          </a:xfrm>
          <a:custGeom>
            <a:avLst/>
            <a:gdLst>
              <a:gd name="connsiteX0" fmla="*/ 0 w 3381555"/>
              <a:gd name="connsiteY0" fmla="*/ 3827311 h 3827311"/>
              <a:gd name="connsiteX1" fmla="*/ 1690778 w 3381555"/>
              <a:gd name="connsiteY1" fmla="*/ 0 h 3827311"/>
              <a:gd name="connsiteX2" fmla="*/ 3381555 w 3381555"/>
              <a:gd name="connsiteY2" fmla="*/ 3827311 h 3827311"/>
              <a:gd name="connsiteX3" fmla="*/ 0 w 3381555"/>
              <a:gd name="connsiteY3" fmla="*/ 3827311 h 3827311"/>
              <a:gd name="connsiteX0" fmla="*/ 0 w 3381555"/>
              <a:gd name="connsiteY0" fmla="*/ 4034345 h 4034345"/>
              <a:gd name="connsiteX1" fmla="*/ 1216325 w 3381555"/>
              <a:gd name="connsiteY1" fmla="*/ 0 h 4034345"/>
              <a:gd name="connsiteX2" fmla="*/ 3381555 w 3381555"/>
              <a:gd name="connsiteY2" fmla="*/ 4034345 h 4034345"/>
              <a:gd name="connsiteX3" fmla="*/ 0 w 3381555"/>
              <a:gd name="connsiteY3" fmla="*/ 4034345 h 4034345"/>
              <a:gd name="connsiteX0" fmla="*/ 0 w 3838755"/>
              <a:gd name="connsiteY0" fmla="*/ 4034345 h 4034345"/>
              <a:gd name="connsiteX1" fmla="*/ 1216325 w 3838755"/>
              <a:gd name="connsiteY1" fmla="*/ 0 h 4034345"/>
              <a:gd name="connsiteX2" fmla="*/ 3838755 w 3838755"/>
              <a:gd name="connsiteY2" fmla="*/ 3991213 h 4034345"/>
              <a:gd name="connsiteX3" fmla="*/ 0 w 3838755"/>
              <a:gd name="connsiteY3" fmla="*/ 4034345 h 4034345"/>
              <a:gd name="connsiteX0" fmla="*/ 0 w 3847381"/>
              <a:gd name="connsiteY0" fmla="*/ 4034345 h 4034345"/>
              <a:gd name="connsiteX1" fmla="*/ 1216325 w 3847381"/>
              <a:gd name="connsiteY1" fmla="*/ 0 h 4034345"/>
              <a:gd name="connsiteX2" fmla="*/ 3847381 w 3847381"/>
              <a:gd name="connsiteY2" fmla="*/ 4034345 h 4034345"/>
              <a:gd name="connsiteX3" fmla="*/ 0 w 3847381"/>
              <a:gd name="connsiteY3" fmla="*/ 4034345 h 4034345"/>
              <a:gd name="connsiteX0" fmla="*/ 0 w 3338423"/>
              <a:gd name="connsiteY0" fmla="*/ 4034345 h 4042971"/>
              <a:gd name="connsiteX1" fmla="*/ 1216325 w 3338423"/>
              <a:gd name="connsiteY1" fmla="*/ 0 h 4042971"/>
              <a:gd name="connsiteX2" fmla="*/ 3338423 w 3338423"/>
              <a:gd name="connsiteY2" fmla="*/ 4042971 h 4042971"/>
              <a:gd name="connsiteX3" fmla="*/ 0 w 3338423"/>
              <a:gd name="connsiteY3" fmla="*/ 4034345 h 4042971"/>
              <a:gd name="connsiteX0" fmla="*/ 0 w 3338423"/>
              <a:gd name="connsiteY0" fmla="*/ 2973296 h 2981922"/>
              <a:gd name="connsiteX1" fmla="*/ 1345721 w 3338423"/>
              <a:gd name="connsiteY1" fmla="*/ 0 h 2981922"/>
              <a:gd name="connsiteX2" fmla="*/ 3338423 w 3338423"/>
              <a:gd name="connsiteY2" fmla="*/ 2981922 h 2981922"/>
              <a:gd name="connsiteX3" fmla="*/ 0 w 3338423"/>
              <a:gd name="connsiteY3" fmla="*/ 2973296 h 2981922"/>
              <a:gd name="connsiteX0" fmla="*/ 0 w 3338423"/>
              <a:gd name="connsiteY0" fmla="*/ 2930164 h 2938790"/>
              <a:gd name="connsiteX1" fmla="*/ 1302592 w 3338423"/>
              <a:gd name="connsiteY1" fmla="*/ 0 h 2938790"/>
              <a:gd name="connsiteX2" fmla="*/ 3338423 w 3338423"/>
              <a:gd name="connsiteY2" fmla="*/ 2938790 h 2938790"/>
              <a:gd name="connsiteX3" fmla="*/ 0 w 3338423"/>
              <a:gd name="connsiteY3" fmla="*/ 2930164 h 2938790"/>
              <a:gd name="connsiteX0" fmla="*/ 0 w 3338423"/>
              <a:gd name="connsiteY0" fmla="*/ 2930165 h 2938791"/>
              <a:gd name="connsiteX1" fmla="*/ 1285342 w 3338423"/>
              <a:gd name="connsiteY1" fmla="*/ 0 h 2938791"/>
              <a:gd name="connsiteX2" fmla="*/ 3338423 w 3338423"/>
              <a:gd name="connsiteY2" fmla="*/ 2938791 h 2938791"/>
              <a:gd name="connsiteX3" fmla="*/ 0 w 3338423"/>
              <a:gd name="connsiteY3" fmla="*/ 2930165 h 2938791"/>
            </a:gdLst>
            <a:ahLst/>
            <a:cxnLst>
              <a:cxn ang="0">
                <a:pos x="connsiteX0" y="connsiteY0"/>
              </a:cxn>
              <a:cxn ang="0">
                <a:pos x="connsiteX1" y="connsiteY1"/>
              </a:cxn>
              <a:cxn ang="0">
                <a:pos x="connsiteX2" y="connsiteY2"/>
              </a:cxn>
              <a:cxn ang="0">
                <a:pos x="connsiteX3" y="connsiteY3"/>
              </a:cxn>
            </a:cxnLst>
            <a:rect l="l" t="t" r="r" b="b"/>
            <a:pathLst>
              <a:path w="3338423" h="2938791">
                <a:moveTo>
                  <a:pt x="0" y="2930165"/>
                </a:moveTo>
                <a:lnTo>
                  <a:pt x="1285342" y="0"/>
                </a:lnTo>
                <a:lnTo>
                  <a:pt x="3338423" y="2938791"/>
                </a:lnTo>
                <a:lnTo>
                  <a:pt x="0" y="2930165"/>
                </a:lnTo>
                <a:close/>
              </a:path>
            </a:pathLst>
          </a:custGeom>
          <a:solidFill>
            <a:srgbClr val="176C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61640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1" r:id="rId3"/>
    <p:sldLayoutId id="2147483728" r:id="rId4"/>
    <p:sldLayoutId id="2147483729" r:id="rId5"/>
    <p:sldLayoutId id="2147483731" r:id="rId6"/>
    <p:sldLayoutId id="2147483730" r:id="rId7"/>
  </p:sldLayoutIdLst>
  <p:timing>
    <p:tnLst>
      <p:par>
        <p:cTn id="1" dur="indefinite" restart="never" nodeType="tmRoot"/>
      </p:par>
    </p:tnLst>
  </p:timing>
  <p:txStyles>
    <p:titleStyle>
      <a:lvl1pPr algn="ctr" defTabSz="914400" rtl="0" eaLnBrk="1" latinLnBrk="0" hangingPunct="1">
        <a:spcBef>
          <a:spcPct val="0"/>
        </a:spcBef>
        <a:buNone/>
        <a:defRPr sz="3600" b="1" kern="1200">
          <a:solidFill>
            <a:srgbClr val="176C6D"/>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M84vlorzNAhUQPVIKHbnPChMQjRwIBw&amp;url=http://www.ahrq.gov/professionals/prevention-chronic-care/improve/community/obesity-toolkit/obtoolkit-tool14.html&amp;psig=AFQjCNFPvmGdLcwKQ-wkM8MEjzMxsYLcqA&amp;ust=1466706711006725"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www.stephenrollnick.com/" TargetMode="External"/><Relationship Id="rId2" Type="http://schemas.openxmlformats.org/officeDocument/2006/relationships/hyperlink" Target="http://www.motivationalinterviewing.org/" TargetMode="External"/><Relationship Id="rId1" Type="http://schemas.openxmlformats.org/officeDocument/2006/relationships/slideLayout" Target="../slideLayouts/slideLayout7.xml"/><Relationship Id="rId4" Type="http://schemas.openxmlformats.org/officeDocument/2006/relationships/hyperlink" Target="http://www.motivationalinterviewingonline.com/Welcome.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3200408"/>
            <a:ext cx="8869135" cy="1295490"/>
          </a:xfrm>
        </p:spPr>
        <p:txBody>
          <a:bodyPr/>
          <a:lstStyle/>
          <a:p>
            <a:r>
              <a:rPr lang="en-US" dirty="0" smtClean="0"/>
              <a:t>Motivational Interviewing: </a:t>
            </a:r>
            <a:br>
              <a:rPr lang="en-US" dirty="0" smtClean="0"/>
            </a:br>
            <a:r>
              <a:rPr lang="en-US" dirty="0" smtClean="0"/>
              <a:t>An Introduction</a:t>
            </a:r>
            <a:endParaRPr lang="en-US" dirty="0"/>
          </a:p>
        </p:txBody>
      </p:sp>
      <p:sp>
        <p:nvSpPr>
          <p:cNvPr id="3" name="Subtitle 2"/>
          <p:cNvSpPr>
            <a:spLocks noGrp="1"/>
          </p:cNvSpPr>
          <p:nvPr>
            <p:ph type="subTitle" idx="1"/>
          </p:nvPr>
        </p:nvSpPr>
        <p:spPr>
          <a:xfrm>
            <a:off x="3208565" y="4120433"/>
            <a:ext cx="8858250" cy="1088227"/>
          </a:xfrm>
        </p:spPr>
        <p:txBody>
          <a:bodyPr>
            <a:normAutofit lnSpcReduction="10000"/>
          </a:bodyPr>
          <a:lstStyle/>
          <a:p>
            <a:endParaRPr lang="en-US" dirty="0" smtClean="0"/>
          </a:p>
          <a:p>
            <a:r>
              <a:rPr lang="en-US" dirty="0" smtClean="0"/>
              <a:t>Justin Clark, MSW</a:t>
            </a:r>
            <a:endParaRPr lang="en-US" dirty="0"/>
          </a:p>
        </p:txBody>
      </p:sp>
    </p:spTree>
    <p:extLst>
      <p:ext uri="{BB962C8B-B14F-4D97-AF65-F5344CB8AC3E}">
        <p14:creationId xmlns:p14="http://schemas.microsoft.com/office/powerpoint/2010/main" val="15023916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998" y="0"/>
            <a:ext cx="12196619" cy="1295490"/>
          </a:xfrm>
        </p:spPr>
        <p:txBody>
          <a:bodyPr/>
          <a:lstStyle/>
          <a:p>
            <a:r>
              <a:rPr lang="en-US" dirty="0" smtClean="0"/>
              <a:t>Stages of Change</a:t>
            </a:r>
            <a:endParaRPr lang="en-US" dirty="0"/>
          </a:p>
        </p:txBody>
      </p:sp>
      <p:pic>
        <p:nvPicPr>
          <p:cNvPr id="3" name="Picture 2"/>
          <p:cNvPicPr>
            <a:picLocks noChangeAspect="1"/>
          </p:cNvPicPr>
          <p:nvPr/>
        </p:nvPicPr>
        <p:blipFill>
          <a:blip r:embed="rId3"/>
          <a:stretch>
            <a:fillRect/>
          </a:stretch>
        </p:blipFill>
        <p:spPr>
          <a:xfrm>
            <a:off x="2716590" y="959406"/>
            <a:ext cx="7017434" cy="5898594"/>
          </a:xfrm>
          <a:prstGeom prst="rect">
            <a:avLst/>
          </a:prstGeom>
          <a:solidFill>
            <a:srgbClr val="FF0000"/>
          </a:solidFill>
          <a:ln>
            <a:solidFill>
              <a:schemeClr val="bg1"/>
            </a:solidFill>
          </a:ln>
        </p:spPr>
      </p:pic>
      <p:sp>
        <p:nvSpPr>
          <p:cNvPr id="4" name="TextBox 3"/>
          <p:cNvSpPr txBox="1"/>
          <p:nvPr/>
        </p:nvSpPr>
        <p:spPr>
          <a:xfrm>
            <a:off x="7182678" y="6016487"/>
            <a:ext cx="2504661" cy="492443"/>
          </a:xfrm>
          <a:prstGeom prst="rect">
            <a:avLst/>
          </a:prstGeom>
          <a:noFill/>
        </p:spPr>
        <p:txBody>
          <a:bodyPr wrap="square" rtlCol="0">
            <a:spAutoFit/>
          </a:bodyPr>
          <a:lstStyle/>
          <a:p>
            <a:r>
              <a:rPr lang="en-US" sz="1300" dirty="0"/>
              <a:t>Stages of Change (</a:t>
            </a:r>
            <a:r>
              <a:rPr lang="en-US" sz="1300" dirty="0" err="1"/>
              <a:t>Prochaska</a:t>
            </a:r>
            <a:r>
              <a:rPr lang="en-US" sz="1300" dirty="0"/>
              <a:t>, </a:t>
            </a:r>
            <a:r>
              <a:rPr lang="en-US" sz="1300" dirty="0" err="1"/>
              <a:t>DiClemente</a:t>
            </a:r>
            <a:r>
              <a:rPr lang="en-US" sz="1300" dirty="0"/>
              <a:t> &amp; Norcross 1992)</a:t>
            </a:r>
          </a:p>
        </p:txBody>
      </p:sp>
    </p:spTree>
    <p:extLst>
      <p:ext uri="{BB962C8B-B14F-4D97-AF65-F5344CB8AC3E}">
        <p14:creationId xmlns:p14="http://schemas.microsoft.com/office/powerpoint/2010/main" val="380369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Pitfalls to Avoid</a:t>
            </a:r>
            <a:endParaRPr lang="en-US" dirty="0"/>
          </a:p>
        </p:txBody>
      </p:sp>
      <p:sp>
        <p:nvSpPr>
          <p:cNvPr id="3" name="Content Placeholder 2"/>
          <p:cNvSpPr>
            <a:spLocks noGrp="1"/>
          </p:cNvSpPr>
          <p:nvPr>
            <p:ph idx="1"/>
          </p:nvPr>
        </p:nvSpPr>
        <p:spPr>
          <a:xfrm>
            <a:off x="2844526" y="1986772"/>
            <a:ext cx="6224318" cy="3929970"/>
          </a:xfrm>
        </p:spPr>
        <p:txBody>
          <a:bodyPr>
            <a:normAutofit/>
          </a:bodyPr>
          <a:lstStyle/>
          <a:p>
            <a:pPr marL="514350" indent="-514350">
              <a:lnSpc>
                <a:spcPct val="150000"/>
              </a:lnSpc>
              <a:buAutoNum type="arabicPeriod"/>
            </a:pPr>
            <a:r>
              <a:rPr lang="en-US" sz="2800" dirty="0" smtClean="0"/>
              <a:t>Closed Question/Assessment Trap</a:t>
            </a:r>
          </a:p>
          <a:p>
            <a:pPr marL="514350" indent="-514350">
              <a:lnSpc>
                <a:spcPct val="150000"/>
              </a:lnSpc>
              <a:buAutoNum type="arabicPeriod"/>
            </a:pPr>
            <a:r>
              <a:rPr lang="en-US" sz="2800" dirty="0" smtClean="0"/>
              <a:t>Expert Trap</a:t>
            </a:r>
          </a:p>
          <a:p>
            <a:pPr marL="514350" indent="-514350">
              <a:lnSpc>
                <a:spcPct val="150000"/>
              </a:lnSpc>
              <a:buAutoNum type="arabicPeriod"/>
            </a:pPr>
            <a:r>
              <a:rPr lang="en-US" sz="2800" dirty="0" smtClean="0"/>
              <a:t>Premature Focus Trap</a:t>
            </a:r>
          </a:p>
          <a:p>
            <a:pPr marL="514350" indent="-514350">
              <a:lnSpc>
                <a:spcPct val="150000"/>
              </a:lnSpc>
              <a:buAutoNum type="arabicPeriod"/>
            </a:pPr>
            <a:r>
              <a:rPr lang="en-US" sz="2800" dirty="0" smtClean="0"/>
              <a:t>Arguing for Change Trap</a:t>
            </a:r>
          </a:p>
          <a:p>
            <a:pPr marL="514350" indent="-514350">
              <a:lnSpc>
                <a:spcPct val="150000"/>
              </a:lnSpc>
              <a:buAutoNum type="arabicPeriod"/>
            </a:pPr>
            <a:r>
              <a:rPr lang="en-US" sz="2800" dirty="0" smtClean="0"/>
              <a:t>Righting Reflex Trap</a:t>
            </a:r>
            <a:endParaRPr lang="en-US" sz="2800" dirty="0"/>
          </a:p>
        </p:txBody>
      </p:sp>
      <p:pic>
        <p:nvPicPr>
          <p:cNvPr id="2050" name="Picture 2" descr="Image result for no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48" y="1907478"/>
            <a:ext cx="2649496" cy="2649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41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Pre-Contemplation</a:t>
            </a:r>
            <a:endParaRPr lang="en-US" dirty="0"/>
          </a:p>
        </p:txBody>
      </p:sp>
      <p:sp>
        <p:nvSpPr>
          <p:cNvPr id="3" name="Content Placeholder 2"/>
          <p:cNvSpPr>
            <a:spLocks noGrp="1"/>
          </p:cNvSpPr>
          <p:nvPr>
            <p:ph idx="1"/>
          </p:nvPr>
        </p:nvSpPr>
        <p:spPr/>
        <p:txBody>
          <a:bodyPr>
            <a:normAutofit/>
          </a:bodyPr>
          <a:lstStyle/>
          <a:p>
            <a:r>
              <a:rPr lang="en-US" altLang="en-US" dirty="0" smtClean="0"/>
              <a:t>Not </a:t>
            </a:r>
            <a:r>
              <a:rPr lang="en-US" altLang="en-US" dirty="0"/>
              <a:t>considering change and not interested in alternative </a:t>
            </a:r>
            <a:r>
              <a:rPr lang="en-US" altLang="en-US" dirty="0" smtClean="0"/>
              <a:t>action/behaviors</a:t>
            </a:r>
            <a:r>
              <a:rPr lang="en-US" altLang="en-US" dirty="0"/>
              <a:t>. </a:t>
            </a:r>
          </a:p>
          <a:p>
            <a:r>
              <a:rPr lang="en-US" altLang="en-US" dirty="0" smtClean="0"/>
              <a:t>Validate </a:t>
            </a:r>
            <a:r>
              <a:rPr lang="en-US" altLang="en-US" dirty="0"/>
              <a:t>lack of readiness and encourage evaluation of current situation/behavior.</a:t>
            </a:r>
          </a:p>
          <a:p>
            <a:r>
              <a:rPr lang="en-US" altLang="en-US" dirty="0"/>
              <a:t>Ex: </a:t>
            </a:r>
            <a:r>
              <a:rPr lang="en-US" altLang="en-US" dirty="0" smtClean="0"/>
              <a:t>“You </a:t>
            </a:r>
            <a:r>
              <a:rPr lang="en-US" altLang="en-US" dirty="0"/>
              <a:t>are an adult and you will be the one to decide if and when you are ready to </a:t>
            </a:r>
            <a:r>
              <a:rPr lang="en-US" altLang="en-US" dirty="0" smtClean="0"/>
              <a:t>start looking for a job.”</a:t>
            </a:r>
            <a:endParaRPr lang="en-US" altLang="en-US" dirty="0"/>
          </a:p>
          <a:p>
            <a:endParaRPr lang="en-US" dirty="0"/>
          </a:p>
        </p:txBody>
      </p:sp>
    </p:spTree>
    <p:extLst>
      <p:ext uri="{BB962C8B-B14F-4D97-AF65-F5344CB8AC3E}">
        <p14:creationId xmlns:p14="http://schemas.microsoft.com/office/powerpoint/2010/main" val="2536659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Contemplation</a:t>
            </a:r>
            <a:endParaRPr lang="en-US" dirty="0"/>
          </a:p>
        </p:txBody>
      </p:sp>
      <p:sp>
        <p:nvSpPr>
          <p:cNvPr id="3" name="Content Placeholder 2"/>
          <p:cNvSpPr>
            <a:spLocks noGrp="1"/>
          </p:cNvSpPr>
          <p:nvPr>
            <p:ph idx="1"/>
          </p:nvPr>
        </p:nvSpPr>
        <p:spPr>
          <a:xfrm>
            <a:off x="2694214" y="1907478"/>
            <a:ext cx="8888186" cy="4218685"/>
          </a:xfrm>
        </p:spPr>
        <p:txBody>
          <a:bodyPr>
            <a:normAutofit fontScale="92500" lnSpcReduction="20000"/>
          </a:bodyPr>
          <a:lstStyle/>
          <a:p>
            <a:r>
              <a:rPr lang="en-US" altLang="en-US" dirty="0" smtClean="0"/>
              <a:t>Ambivalent </a:t>
            </a:r>
            <a:r>
              <a:rPr lang="en-US" altLang="en-US" dirty="0"/>
              <a:t>about change. “Sitting on the fence”. Not considering change in the near future. </a:t>
            </a:r>
            <a:endParaRPr lang="en-US" altLang="en-US" dirty="0" smtClean="0"/>
          </a:p>
          <a:p>
            <a:endParaRPr lang="en-US" altLang="en-US" dirty="0"/>
          </a:p>
          <a:p>
            <a:r>
              <a:rPr lang="en-US" altLang="en-US" dirty="0"/>
              <a:t>Continue to validate lack of readiness. Encourage the exploration of the pros/cons of behavior change</a:t>
            </a:r>
            <a:r>
              <a:rPr lang="en-US" altLang="en-US" dirty="0" smtClean="0"/>
              <a:t>.</a:t>
            </a:r>
          </a:p>
          <a:p>
            <a:endParaRPr lang="en-US" altLang="en-US" dirty="0"/>
          </a:p>
          <a:p>
            <a:r>
              <a:rPr lang="en-US" altLang="en-US" dirty="0"/>
              <a:t>Ex: </a:t>
            </a:r>
            <a:r>
              <a:rPr lang="en-US" altLang="en-US" dirty="0" smtClean="0"/>
              <a:t>“I’m </a:t>
            </a:r>
            <a:r>
              <a:rPr lang="en-US" altLang="en-US" dirty="0"/>
              <a:t>hearing that you are thinking about </a:t>
            </a:r>
            <a:r>
              <a:rPr lang="en-US" altLang="en-US" dirty="0" smtClean="0"/>
              <a:t>working, </a:t>
            </a:r>
            <a:r>
              <a:rPr lang="en-US" altLang="en-US" dirty="0"/>
              <a:t>but you’re not ready to take action right </a:t>
            </a:r>
            <a:r>
              <a:rPr lang="en-US" altLang="en-US" dirty="0" smtClean="0"/>
              <a:t>now.”</a:t>
            </a:r>
            <a:endParaRPr lang="en-US" dirty="0"/>
          </a:p>
        </p:txBody>
      </p:sp>
    </p:spTree>
    <p:extLst>
      <p:ext uri="{BB962C8B-B14F-4D97-AF65-F5344CB8AC3E}">
        <p14:creationId xmlns:p14="http://schemas.microsoft.com/office/powerpoint/2010/main" val="35224440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Preparation</a:t>
            </a:r>
            <a:endParaRPr lang="en-US" dirty="0"/>
          </a:p>
        </p:txBody>
      </p:sp>
      <p:sp>
        <p:nvSpPr>
          <p:cNvPr id="3" name="Content Placeholder 2"/>
          <p:cNvSpPr>
            <a:spLocks noGrp="1"/>
          </p:cNvSpPr>
          <p:nvPr>
            <p:ph idx="1"/>
          </p:nvPr>
        </p:nvSpPr>
        <p:spPr>
          <a:xfrm>
            <a:off x="2694214" y="1701800"/>
            <a:ext cx="8888186" cy="4424363"/>
          </a:xfrm>
        </p:spPr>
        <p:txBody>
          <a:bodyPr>
            <a:normAutofit fontScale="85000" lnSpcReduction="10000"/>
          </a:bodyPr>
          <a:lstStyle/>
          <a:p>
            <a:r>
              <a:rPr lang="en-US" altLang="en-US" dirty="0" smtClean="0"/>
              <a:t>Experience </a:t>
            </a:r>
            <a:r>
              <a:rPr lang="en-US" altLang="en-US" dirty="0"/>
              <a:t>with change and are “testing the waters”. Planning to act soon, within the next month. </a:t>
            </a:r>
            <a:endParaRPr lang="en-US" altLang="en-US" dirty="0" smtClean="0"/>
          </a:p>
          <a:p>
            <a:endParaRPr lang="en-US" altLang="en-US" dirty="0"/>
          </a:p>
          <a:p>
            <a:r>
              <a:rPr lang="en-US" altLang="en-US" dirty="0"/>
              <a:t>Identify and assist with problem solving obstacles to changing. Help identify supports in the individual’s life</a:t>
            </a:r>
            <a:r>
              <a:rPr lang="en-US" altLang="en-US" dirty="0" smtClean="0"/>
              <a:t>.</a:t>
            </a:r>
          </a:p>
          <a:p>
            <a:endParaRPr lang="en-US" altLang="en-US" dirty="0"/>
          </a:p>
          <a:p>
            <a:r>
              <a:rPr lang="en-US" altLang="en-US" dirty="0"/>
              <a:t>Ex: </a:t>
            </a:r>
            <a:r>
              <a:rPr lang="en-US" altLang="en-US" dirty="0" smtClean="0"/>
              <a:t>“It’s </a:t>
            </a:r>
            <a:r>
              <a:rPr lang="en-US" altLang="en-US" dirty="0"/>
              <a:t>great that you feel good about your </a:t>
            </a:r>
            <a:r>
              <a:rPr lang="en-US" altLang="en-US" dirty="0" smtClean="0"/>
              <a:t>decision to work; you are hoping to make progress toward your goal of self-sufficiency.”</a:t>
            </a:r>
            <a:endParaRPr lang="en-US" altLang="en-US" dirty="0"/>
          </a:p>
          <a:p>
            <a:endParaRPr lang="en-US" dirty="0"/>
          </a:p>
        </p:txBody>
      </p:sp>
    </p:spTree>
    <p:extLst>
      <p:ext uri="{BB962C8B-B14F-4D97-AF65-F5344CB8AC3E}">
        <p14:creationId xmlns:p14="http://schemas.microsoft.com/office/powerpoint/2010/main" val="14839153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Action</a:t>
            </a:r>
            <a:endParaRPr lang="en-US" dirty="0"/>
          </a:p>
        </p:txBody>
      </p:sp>
      <p:sp>
        <p:nvSpPr>
          <p:cNvPr id="3" name="Content Placeholder 2"/>
          <p:cNvSpPr>
            <a:spLocks noGrp="1"/>
          </p:cNvSpPr>
          <p:nvPr>
            <p:ph idx="1"/>
          </p:nvPr>
        </p:nvSpPr>
        <p:spPr>
          <a:xfrm>
            <a:off x="2694214" y="1907478"/>
            <a:ext cx="8888186" cy="4531422"/>
          </a:xfrm>
        </p:spPr>
        <p:txBody>
          <a:bodyPr>
            <a:normAutofit fontScale="92500" lnSpcReduction="20000"/>
          </a:bodyPr>
          <a:lstStyle/>
          <a:p>
            <a:r>
              <a:rPr lang="en-US" altLang="en-US" dirty="0" smtClean="0"/>
              <a:t>Individual </a:t>
            </a:r>
            <a:r>
              <a:rPr lang="en-US" altLang="en-US" dirty="0"/>
              <a:t>has been practicing new behavior for 3-6 months</a:t>
            </a:r>
            <a:r>
              <a:rPr lang="en-US" altLang="en-US" dirty="0" smtClean="0"/>
              <a:t>.</a:t>
            </a:r>
          </a:p>
          <a:p>
            <a:endParaRPr lang="en-US" altLang="en-US" dirty="0"/>
          </a:p>
          <a:p>
            <a:r>
              <a:rPr lang="en-US" altLang="en-US" dirty="0"/>
              <a:t>Bolster confidence/self-efficacy for dealing with obstacles. Continue to focus on personal and social supports. </a:t>
            </a:r>
            <a:endParaRPr lang="en-US" altLang="en-US" dirty="0" smtClean="0"/>
          </a:p>
          <a:p>
            <a:endParaRPr lang="en-US" altLang="en-US" dirty="0"/>
          </a:p>
          <a:p>
            <a:r>
              <a:rPr lang="en-US" altLang="en-US" dirty="0"/>
              <a:t>Ex: </a:t>
            </a:r>
            <a:r>
              <a:rPr lang="en-US" altLang="en-US" dirty="0" smtClean="0"/>
              <a:t>“What </a:t>
            </a:r>
            <a:r>
              <a:rPr lang="en-US" altLang="en-US" dirty="0"/>
              <a:t>obstacles have been easy to overcome and what obstacles have been most challenging</a:t>
            </a:r>
            <a:r>
              <a:rPr lang="en-US" altLang="en-US" dirty="0" smtClean="0"/>
              <a:t>?”</a:t>
            </a:r>
            <a:endParaRPr lang="en-US" altLang="en-US" dirty="0"/>
          </a:p>
          <a:p>
            <a:endParaRPr lang="en-US" dirty="0"/>
          </a:p>
        </p:txBody>
      </p:sp>
    </p:spTree>
    <p:extLst>
      <p:ext uri="{BB962C8B-B14F-4D97-AF65-F5344CB8AC3E}">
        <p14:creationId xmlns:p14="http://schemas.microsoft.com/office/powerpoint/2010/main" val="7913097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Maintenance</a:t>
            </a:r>
            <a:endParaRPr lang="en-US" dirty="0"/>
          </a:p>
        </p:txBody>
      </p:sp>
      <p:sp>
        <p:nvSpPr>
          <p:cNvPr id="3" name="Content Placeholder 2"/>
          <p:cNvSpPr>
            <a:spLocks noGrp="1"/>
          </p:cNvSpPr>
          <p:nvPr>
            <p:ph idx="1"/>
          </p:nvPr>
        </p:nvSpPr>
        <p:spPr>
          <a:xfrm>
            <a:off x="2694214" y="1907478"/>
            <a:ext cx="8888186" cy="4594923"/>
          </a:xfrm>
        </p:spPr>
        <p:txBody>
          <a:bodyPr>
            <a:normAutofit lnSpcReduction="10000"/>
          </a:bodyPr>
          <a:lstStyle/>
          <a:p>
            <a:r>
              <a:rPr lang="en-US" altLang="en-US" dirty="0" smtClean="0"/>
              <a:t>Continued </a:t>
            </a:r>
            <a:r>
              <a:rPr lang="en-US" altLang="en-US" dirty="0"/>
              <a:t>commitment to new behavior for longer than 6 months. </a:t>
            </a:r>
            <a:endParaRPr lang="en-US" altLang="en-US" dirty="0" smtClean="0"/>
          </a:p>
          <a:p>
            <a:endParaRPr lang="en-US" altLang="en-US" dirty="0"/>
          </a:p>
          <a:p>
            <a:r>
              <a:rPr lang="en-US" altLang="en-US" dirty="0"/>
              <a:t>Reinforce internal rewards, discuss coping with relapses and continue to confirm personal and social supports</a:t>
            </a:r>
            <a:r>
              <a:rPr lang="en-US" altLang="en-US" dirty="0" smtClean="0"/>
              <a:t>.</a:t>
            </a:r>
          </a:p>
          <a:p>
            <a:endParaRPr lang="en-US" altLang="en-US" dirty="0"/>
          </a:p>
          <a:p>
            <a:r>
              <a:rPr lang="en-US" altLang="en-US" dirty="0"/>
              <a:t>Ex: </a:t>
            </a:r>
            <a:r>
              <a:rPr lang="en-US" altLang="en-US" dirty="0" smtClean="0"/>
              <a:t>“What has helped </a:t>
            </a:r>
            <a:r>
              <a:rPr lang="en-US" altLang="en-US" dirty="0"/>
              <a:t>you </a:t>
            </a:r>
            <a:r>
              <a:rPr lang="en-US" altLang="en-US" dirty="0" smtClean="0"/>
              <a:t>to be so </a:t>
            </a:r>
            <a:r>
              <a:rPr lang="en-US" altLang="en-US" dirty="0"/>
              <a:t>successful in maintaining this </a:t>
            </a:r>
            <a:r>
              <a:rPr lang="en-US" altLang="en-US" dirty="0" smtClean="0"/>
              <a:t>job?”</a:t>
            </a:r>
            <a:endParaRPr lang="en-US" altLang="en-US" dirty="0"/>
          </a:p>
          <a:p>
            <a:endParaRPr lang="en-US" dirty="0"/>
          </a:p>
        </p:txBody>
      </p:sp>
    </p:spTree>
    <p:extLst>
      <p:ext uri="{BB962C8B-B14F-4D97-AF65-F5344CB8AC3E}">
        <p14:creationId xmlns:p14="http://schemas.microsoft.com/office/powerpoint/2010/main" val="42178430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Relapse</a:t>
            </a:r>
            <a:endParaRPr lang="en-US" dirty="0"/>
          </a:p>
        </p:txBody>
      </p:sp>
      <p:sp>
        <p:nvSpPr>
          <p:cNvPr id="3" name="Content Placeholder 2"/>
          <p:cNvSpPr>
            <a:spLocks noGrp="1"/>
          </p:cNvSpPr>
          <p:nvPr>
            <p:ph idx="1"/>
          </p:nvPr>
        </p:nvSpPr>
        <p:spPr>
          <a:xfrm>
            <a:off x="2694214" y="1816100"/>
            <a:ext cx="8888186" cy="4775200"/>
          </a:xfrm>
        </p:spPr>
        <p:txBody>
          <a:bodyPr>
            <a:normAutofit fontScale="92500" lnSpcReduction="10000"/>
          </a:bodyPr>
          <a:lstStyle/>
          <a:p>
            <a:r>
              <a:rPr lang="en-US" altLang="en-US" dirty="0" smtClean="0"/>
              <a:t>Resumes </a:t>
            </a:r>
            <a:r>
              <a:rPr lang="en-US" altLang="en-US" dirty="0"/>
              <a:t>old behavior patterns</a:t>
            </a:r>
            <a:r>
              <a:rPr lang="en-US" altLang="en-US" dirty="0" smtClean="0"/>
              <a:t>.</a:t>
            </a:r>
          </a:p>
          <a:p>
            <a:endParaRPr lang="en-US" altLang="en-US" dirty="0"/>
          </a:p>
          <a:p>
            <a:r>
              <a:rPr lang="en-US" altLang="en-US" dirty="0"/>
              <a:t>Evaluate triggers that contribute to old behavior patterns. Reassess motivation and barriers and emphasize past successes. Plan stronger coping skills</a:t>
            </a:r>
            <a:r>
              <a:rPr lang="en-US" altLang="en-US" dirty="0" smtClean="0"/>
              <a:t>.</a:t>
            </a:r>
          </a:p>
          <a:p>
            <a:endParaRPr lang="en-US" altLang="en-US" dirty="0"/>
          </a:p>
          <a:p>
            <a:r>
              <a:rPr lang="en-US" altLang="en-US" dirty="0"/>
              <a:t>Ex: </a:t>
            </a:r>
            <a:r>
              <a:rPr lang="en-US" altLang="en-US" dirty="0" smtClean="0"/>
              <a:t>“Has </a:t>
            </a:r>
            <a:r>
              <a:rPr lang="en-US" altLang="en-US" dirty="0"/>
              <a:t>there been a time </a:t>
            </a:r>
            <a:r>
              <a:rPr lang="en-US" altLang="en-US" dirty="0" smtClean="0"/>
              <a:t>recently that you felt like skipping work but didn’t?  If so, </a:t>
            </a:r>
            <a:r>
              <a:rPr lang="en-US" altLang="en-US" dirty="0"/>
              <a:t>what kept that from happening</a:t>
            </a:r>
            <a:r>
              <a:rPr lang="en-US" altLang="en-US" dirty="0" smtClean="0"/>
              <a:t>?”</a:t>
            </a:r>
            <a:endParaRPr lang="en-US" altLang="en-US" dirty="0"/>
          </a:p>
        </p:txBody>
      </p:sp>
    </p:spTree>
    <p:extLst>
      <p:ext uri="{BB962C8B-B14F-4D97-AF65-F5344CB8AC3E}">
        <p14:creationId xmlns:p14="http://schemas.microsoft.com/office/powerpoint/2010/main" val="9846563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Essential Skills - OARS</a:t>
            </a:r>
            <a:endParaRPr lang="en-US" dirty="0"/>
          </a:p>
        </p:txBody>
      </p:sp>
      <p:sp>
        <p:nvSpPr>
          <p:cNvPr id="9" name="Content Placeholder 8"/>
          <p:cNvSpPr>
            <a:spLocks noGrp="1"/>
          </p:cNvSpPr>
          <p:nvPr>
            <p:ph idx="1"/>
          </p:nvPr>
        </p:nvSpPr>
        <p:spPr>
          <a:xfrm>
            <a:off x="302162" y="2196193"/>
            <a:ext cx="5851895" cy="3929970"/>
          </a:xfrm>
        </p:spPr>
        <p:txBody>
          <a:bodyPr>
            <a:normAutofit fontScale="92500" lnSpcReduction="20000"/>
          </a:bodyPr>
          <a:lstStyle/>
          <a:p>
            <a:r>
              <a:rPr lang="en-US" sz="7100" dirty="0"/>
              <a:t>O</a:t>
            </a:r>
            <a:r>
              <a:rPr lang="en-US" sz="3900" dirty="0" smtClean="0"/>
              <a:t>pen-Ended Questions</a:t>
            </a:r>
          </a:p>
          <a:p>
            <a:r>
              <a:rPr lang="en-US" sz="7100" dirty="0" smtClean="0"/>
              <a:t>A</a:t>
            </a:r>
            <a:r>
              <a:rPr lang="en-US" sz="3900" dirty="0" smtClean="0"/>
              <a:t>ffirmations</a:t>
            </a:r>
          </a:p>
          <a:p>
            <a:r>
              <a:rPr lang="en-US" sz="7100" dirty="0" smtClean="0"/>
              <a:t>R</a:t>
            </a:r>
            <a:r>
              <a:rPr lang="en-US" sz="3900" dirty="0" smtClean="0"/>
              <a:t>eflections</a:t>
            </a:r>
          </a:p>
          <a:p>
            <a:r>
              <a:rPr lang="en-US" sz="7100" dirty="0" smtClean="0"/>
              <a:t>S</a:t>
            </a:r>
            <a:r>
              <a:rPr lang="en-US" sz="3900" dirty="0" smtClean="0"/>
              <a:t>ummaries</a:t>
            </a:r>
            <a:endParaRPr lang="en-US" sz="3900" dirty="0"/>
          </a:p>
        </p:txBody>
      </p:sp>
      <p:pic>
        <p:nvPicPr>
          <p:cNvPr id="2" name="Picture 1"/>
          <p:cNvPicPr>
            <a:picLocks noChangeAspect="1"/>
          </p:cNvPicPr>
          <p:nvPr/>
        </p:nvPicPr>
        <p:blipFill>
          <a:blip r:embed="rId3"/>
          <a:stretch>
            <a:fillRect/>
          </a:stretch>
        </p:blipFill>
        <p:spPr>
          <a:xfrm rot="5400000">
            <a:off x="6154057" y="1903056"/>
            <a:ext cx="4318001" cy="431800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063623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1000"/>
                                        <p:tgtEl>
                                          <p:spTgt spid="9">
                                            <p:txEl>
                                              <p:pRg st="3" end="3"/>
                                            </p:txEl>
                                          </p:spTgt>
                                        </p:tgtEl>
                                      </p:cBhvr>
                                    </p:animEffect>
                                    <p:anim calcmode="lin" valueType="num">
                                      <p:cBhvr>
                                        <p:cTn id="2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SKILL - Equipoise</a:t>
            </a:r>
            <a:endParaRPr lang="en-US" dirty="0"/>
          </a:p>
        </p:txBody>
      </p:sp>
      <p:sp>
        <p:nvSpPr>
          <p:cNvPr id="5" name="Content Placeholder 4"/>
          <p:cNvSpPr>
            <a:spLocks noGrp="1"/>
          </p:cNvSpPr>
          <p:nvPr>
            <p:ph idx="1"/>
          </p:nvPr>
        </p:nvSpPr>
        <p:spPr/>
        <p:txBody>
          <a:bodyPr>
            <a:normAutofit fontScale="85000" lnSpcReduction="20000"/>
          </a:bodyPr>
          <a:lstStyle/>
          <a:p>
            <a:r>
              <a:rPr lang="en-US" dirty="0" smtClean="0"/>
              <a:t>Equipoise with regard to MI refers to maintaining a balanced, non-judgmental approach throughout the working relationship.</a:t>
            </a:r>
          </a:p>
          <a:p>
            <a:endParaRPr lang="en-US" dirty="0" smtClean="0"/>
          </a:p>
          <a:p>
            <a:r>
              <a:rPr lang="en-US" dirty="0" smtClean="0"/>
              <a:t>Undue praise or disapproval can upset this balance and negatively impact this relationship.</a:t>
            </a:r>
          </a:p>
          <a:p>
            <a:endParaRPr lang="en-US" dirty="0" smtClean="0"/>
          </a:p>
          <a:p>
            <a:r>
              <a:rPr lang="en-US" dirty="0" smtClean="0"/>
              <a:t>Be wary of interjecting personal opinions and purposefully explore both pros and cons of change to maintain balance.</a:t>
            </a:r>
          </a:p>
          <a:p>
            <a:endParaRPr lang="en-US" dirty="0" smtClean="0"/>
          </a:p>
        </p:txBody>
      </p:sp>
      <p:pic>
        <p:nvPicPr>
          <p:cNvPr id="7" name="Picture 6"/>
          <p:cNvPicPr>
            <a:picLocks noChangeAspect="1"/>
          </p:cNvPicPr>
          <p:nvPr/>
        </p:nvPicPr>
        <p:blipFill>
          <a:blip r:embed="rId3"/>
          <a:stretch>
            <a:fillRect/>
          </a:stretch>
        </p:blipFill>
        <p:spPr>
          <a:xfrm>
            <a:off x="9190348" y="3089615"/>
            <a:ext cx="2143125" cy="2143125"/>
          </a:xfrm>
          <a:prstGeom prst="rect">
            <a:avLst/>
          </a:prstGeom>
        </p:spPr>
      </p:pic>
    </p:spTree>
    <p:extLst>
      <p:ext uri="{BB962C8B-B14F-4D97-AF65-F5344CB8AC3E}">
        <p14:creationId xmlns:p14="http://schemas.microsoft.com/office/powerpoint/2010/main" val="320831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About Me	</a:t>
            </a:r>
            <a:endParaRPr lang="en-US" dirty="0"/>
          </a:p>
        </p:txBody>
      </p:sp>
      <p:sp>
        <p:nvSpPr>
          <p:cNvPr id="8" name="Content Placeholder 7"/>
          <p:cNvSpPr>
            <a:spLocks noGrp="1"/>
          </p:cNvSpPr>
          <p:nvPr>
            <p:ph idx="1"/>
          </p:nvPr>
        </p:nvSpPr>
        <p:spPr>
          <a:xfrm>
            <a:off x="302162" y="1775792"/>
            <a:ext cx="8888186" cy="4770782"/>
          </a:xfrm>
        </p:spPr>
        <p:txBody>
          <a:bodyPr>
            <a:normAutofit fontScale="62500" lnSpcReduction="20000"/>
          </a:bodyPr>
          <a:lstStyle/>
          <a:p>
            <a:pPr marL="0" indent="0">
              <a:buNone/>
            </a:pPr>
            <a:r>
              <a:rPr lang="en-US" b="1" dirty="0" smtClean="0"/>
              <a:t>I </a:t>
            </a:r>
            <a:r>
              <a:rPr lang="en-US" b="1" dirty="0"/>
              <a:t>have been a Counselor with IVRS in the Davenport office for about 4 ½  years.  This is my third year of working almost exclusively with transition-aged youth in six Quad Cities High Schools and I am a member of the IVRS Motivational Interviewing (MI) Cadre</a:t>
            </a:r>
            <a:r>
              <a:rPr lang="en-US" b="1" dirty="0" smtClean="0"/>
              <a:t>.</a:t>
            </a:r>
          </a:p>
          <a:p>
            <a:pPr marL="0" indent="0">
              <a:buNone/>
            </a:pPr>
            <a:endParaRPr lang="en-US" dirty="0"/>
          </a:p>
          <a:p>
            <a:pPr marL="0" indent="0">
              <a:buNone/>
            </a:pPr>
            <a:r>
              <a:rPr lang="en-US" b="1" dirty="0"/>
              <a:t>MI captured my interest as an undergrad at the University of Northern Iowa in the early 2000’s </a:t>
            </a:r>
            <a:r>
              <a:rPr lang="en-US" b="1" dirty="0" smtClean="0"/>
              <a:t>due to its effectiveness and client centered nature</a:t>
            </a:r>
            <a:r>
              <a:rPr lang="en-US" b="1" dirty="0"/>
              <a:t>.  I sought additional expertise through the Master’s program at St. Ambrose </a:t>
            </a:r>
            <a:r>
              <a:rPr lang="en-US" b="1" dirty="0" smtClean="0"/>
              <a:t>University.</a:t>
            </a:r>
            <a:r>
              <a:rPr lang="en-US" b="1" dirty="0"/>
              <a:t> </a:t>
            </a:r>
            <a:endParaRPr lang="en-US" b="1" dirty="0" smtClean="0"/>
          </a:p>
          <a:p>
            <a:pPr marL="0" indent="0">
              <a:buNone/>
            </a:pPr>
            <a:endParaRPr lang="en-US" dirty="0"/>
          </a:p>
          <a:p>
            <a:pPr marL="0" indent="0">
              <a:buNone/>
            </a:pPr>
            <a:r>
              <a:rPr lang="en-US" b="1" dirty="0"/>
              <a:t>While living in England for several years, I was able to put into practice my MI training in serving youth with substance abuse issues who were leaving foster care.  Upon my return to the States in 2009, I took a child welfare position with DHS, later transferring to DHS Targeted Case Management to work with Waiver services before beginning my position at  IVRS in 2014.  MI is and has always been an integral part of my work with clients, particularly with those “hard to reach” individuals.</a:t>
            </a:r>
            <a:endParaRPr lang="en-US" dirty="0"/>
          </a:p>
          <a:p>
            <a:pPr marL="0" indent="0">
              <a:buNone/>
            </a:pPr>
            <a:endParaRPr lang="en-US" dirty="0"/>
          </a:p>
        </p:txBody>
      </p:sp>
    </p:spTree>
    <p:extLst>
      <p:ext uri="{BB962C8B-B14F-4D97-AF65-F5344CB8AC3E}">
        <p14:creationId xmlns:p14="http://schemas.microsoft.com/office/powerpoint/2010/main" val="10242746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21547" r="19085"/>
          <a:stretch/>
        </p:blipFill>
        <p:spPr>
          <a:xfrm>
            <a:off x="8865703" y="1907478"/>
            <a:ext cx="2875723" cy="4529778"/>
          </a:xfrm>
          <a:prstGeom prst="rect">
            <a:avLst/>
          </a:prstGeom>
        </p:spPr>
      </p:pic>
      <p:sp>
        <p:nvSpPr>
          <p:cNvPr id="2" name="Title 1"/>
          <p:cNvSpPr>
            <a:spLocks noGrp="1"/>
          </p:cNvSpPr>
          <p:nvPr>
            <p:ph type="title"/>
          </p:nvPr>
        </p:nvSpPr>
        <p:spPr/>
        <p:txBody>
          <a:bodyPr/>
          <a:lstStyle/>
          <a:p>
            <a:r>
              <a:rPr lang="en-US" dirty="0" smtClean="0"/>
              <a:t>Open-Ended Questions</a:t>
            </a:r>
            <a:endParaRPr lang="en-US" dirty="0"/>
          </a:p>
        </p:txBody>
      </p:sp>
      <p:sp>
        <p:nvSpPr>
          <p:cNvPr id="3" name="Content Placeholder 2"/>
          <p:cNvSpPr>
            <a:spLocks noGrp="1"/>
          </p:cNvSpPr>
          <p:nvPr>
            <p:ph idx="1"/>
          </p:nvPr>
        </p:nvSpPr>
        <p:spPr/>
        <p:txBody>
          <a:bodyPr>
            <a:normAutofit fontScale="92500"/>
          </a:bodyPr>
          <a:lstStyle/>
          <a:p>
            <a:r>
              <a:rPr lang="en-US" dirty="0" smtClean="0"/>
              <a:t>Require something more than a “yes” or “no” response.</a:t>
            </a:r>
          </a:p>
          <a:p>
            <a:endParaRPr lang="en-US" dirty="0" smtClean="0"/>
          </a:p>
          <a:p>
            <a:r>
              <a:rPr lang="en-US" dirty="0" smtClean="0"/>
              <a:t>Allow the Job Candidate to provide details using their own words.</a:t>
            </a:r>
          </a:p>
          <a:p>
            <a:endParaRPr lang="en-US" dirty="0"/>
          </a:p>
          <a:p>
            <a:r>
              <a:rPr lang="en-US" dirty="0" smtClean="0"/>
              <a:t>Help us learn about the Job Candidate’s values.</a:t>
            </a:r>
            <a:endParaRPr lang="en-US" dirty="0"/>
          </a:p>
          <a:p>
            <a:endParaRPr lang="en-US" dirty="0" smtClean="0"/>
          </a:p>
          <a:p>
            <a:endParaRPr lang="en-US" dirty="0" smtClean="0"/>
          </a:p>
        </p:txBody>
      </p:sp>
    </p:spTree>
    <p:extLst>
      <p:ext uri="{BB962C8B-B14F-4D97-AF65-F5344CB8AC3E}">
        <p14:creationId xmlns:p14="http://schemas.microsoft.com/office/powerpoint/2010/main" val="91794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Closed vs Open-Ended </a:t>
            </a:r>
            <a:r>
              <a:rPr lang="en-US" dirty="0"/>
              <a:t>Questions</a:t>
            </a:r>
          </a:p>
        </p:txBody>
      </p:sp>
      <p:sp>
        <p:nvSpPr>
          <p:cNvPr id="3" name="Content Placeholder 2"/>
          <p:cNvSpPr>
            <a:spLocks noGrp="1"/>
          </p:cNvSpPr>
          <p:nvPr>
            <p:ph idx="1"/>
          </p:nvPr>
        </p:nvSpPr>
        <p:spPr/>
        <p:txBody>
          <a:bodyPr>
            <a:normAutofit fontScale="92500"/>
          </a:bodyPr>
          <a:lstStyle/>
          <a:p>
            <a:pPr marL="0" indent="0">
              <a:buNone/>
            </a:pPr>
            <a:r>
              <a:rPr lang="en-US" sz="2800" b="1" dirty="0" smtClean="0"/>
              <a:t>“Are you here to register for employment services?”</a:t>
            </a:r>
          </a:p>
          <a:p>
            <a:pPr marL="0" indent="0">
              <a:buNone/>
            </a:pPr>
            <a:r>
              <a:rPr lang="en-US" sz="2800" dirty="0" smtClean="0"/>
              <a:t>	</a:t>
            </a:r>
          </a:p>
          <a:p>
            <a:pPr marL="0" indent="0">
              <a:buNone/>
            </a:pPr>
            <a:r>
              <a:rPr lang="en-US" sz="2800" dirty="0"/>
              <a:t>	</a:t>
            </a:r>
            <a:r>
              <a:rPr lang="en-US" sz="2800" dirty="0" smtClean="0"/>
              <a:t>1. “What brings you in today?”</a:t>
            </a:r>
          </a:p>
          <a:p>
            <a:pPr marL="0" indent="0">
              <a:buNone/>
            </a:pPr>
            <a:r>
              <a:rPr lang="en-US" sz="2800" dirty="0"/>
              <a:t>	</a:t>
            </a:r>
            <a:endParaRPr lang="en-US" sz="2800" dirty="0" smtClean="0"/>
          </a:p>
          <a:p>
            <a:pPr marL="0" indent="0">
              <a:buNone/>
            </a:pPr>
            <a:r>
              <a:rPr lang="en-US" sz="2800" dirty="0"/>
              <a:t>	</a:t>
            </a:r>
            <a:r>
              <a:rPr lang="en-US" sz="2800" dirty="0" smtClean="0"/>
              <a:t>2. “What do you already know about the 		services provided at our center?”</a:t>
            </a:r>
          </a:p>
          <a:p>
            <a:pPr marL="0" indent="0">
              <a:buNone/>
            </a:pPr>
            <a:endParaRPr lang="en-US" sz="2800" dirty="0"/>
          </a:p>
          <a:p>
            <a:pPr marL="0" indent="0">
              <a:buNone/>
            </a:pPr>
            <a:r>
              <a:rPr lang="en-US" sz="2800" dirty="0" smtClean="0"/>
              <a:t>	3. “What can Vocational Rehabilitation do for you?”</a:t>
            </a:r>
          </a:p>
          <a:p>
            <a:pPr marL="914400" lvl="1" indent="-514350">
              <a:buAutoNum type="arabicPeriod"/>
            </a:pPr>
            <a:endParaRPr lang="en-US" dirty="0"/>
          </a:p>
          <a:p>
            <a:pPr marL="914400" lvl="1" indent="-514350">
              <a:buAutoNum type="arabicPeriod"/>
            </a:pPr>
            <a:endParaRPr lang="en-US" dirty="0" smtClean="0"/>
          </a:p>
        </p:txBody>
      </p:sp>
    </p:spTree>
    <p:extLst>
      <p:ext uri="{BB962C8B-B14F-4D97-AF65-F5344CB8AC3E}">
        <p14:creationId xmlns:p14="http://schemas.microsoft.com/office/powerpoint/2010/main" val="658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Affirmations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Statements of appreciation used to build self-efficacy and empowerment (Can-do attitude).</a:t>
            </a:r>
          </a:p>
          <a:p>
            <a:endParaRPr lang="en-US" dirty="0"/>
          </a:p>
          <a:p>
            <a:r>
              <a:rPr lang="en-US" dirty="0" smtClean="0"/>
              <a:t>Focus on describing strengths, resources, prior success, personal achievements, etc.</a:t>
            </a:r>
          </a:p>
          <a:p>
            <a:endParaRPr lang="en-US" dirty="0"/>
          </a:p>
          <a:p>
            <a:r>
              <a:rPr lang="en-US" dirty="0" smtClean="0"/>
              <a:t>Maintain </a:t>
            </a:r>
            <a:r>
              <a:rPr lang="en-US" u="sng" dirty="0" smtClean="0"/>
              <a:t>equipoise</a:t>
            </a:r>
            <a:r>
              <a:rPr lang="en-US" dirty="0" smtClean="0"/>
              <a:t>, avoid adding personal judgments with “I” statements.  </a:t>
            </a:r>
            <a:endParaRPr lang="en-US" u="sng" dirty="0" smtClean="0"/>
          </a:p>
          <a:p>
            <a:endParaRPr lang="en-US" dirty="0"/>
          </a:p>
          <a:p>
            <a:endParaRPr lang="en-US" dirty="0"/>
          </a:p>
        </p:txBody>
      </p:sp>
      <p:pic>
        <p:nvPicPr>
          <p:cNvPr id="4" name="Picture 3"/>
          <p:cNvPicPr>
            <a:picLocks noChangeAspect="1"/>
          </p:cNvPicPr>
          <p:nvPr/>
        </p:nvPicPr>
        <p:blipFill>
          <a:blip r:embed="rId3"/>
          <a:stretch>
            <a:fillRect/>
          </a:stretch>
        </p:blipFill>
        <p:spPr>
          <a:xfrm>
            <a:off x="8733206" y="2196193"/>
            <a:ext cx="2517866" cy="3322608"/>
          </a:xfrm>
          <a:prstGeom prst="rect">
            <a:avLst/>
          </a:prstGeom>
        </p:spPr>
      </p:pic>
    </p:spTree>
    <p:extLst>
      <p:ext uri="{BB962C8B-B14F-4D97-AF65-F5344CB8AC3E}">
        <p14:creationId xmlns:p14="http://schemas.microsoft.com/office/powerpoint/2010/main" val="416451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Affirmation Statements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“You take great pride in working to support your family.” </a:t>
            </a:r>
          </a:p>
          <a:p>
            <a:pPr marL="0" indent="0">
              <a:buNone/>
            </a:pPr>
            <a:endParaRPr lang="en-US" dirty="0"/>
          </a:p>
          <a:p>
            <a:pPr marL="0" indent="0">
              <a:buNone/>
            </a:pPr>
            <a:r>
              <a:rPr lang="en-US" dirty="0" smtClean="0"/>
              <a:t>“You’ve had success finding jobs in the past.”</a:t>
            </a:r>
          </a:p>
          <a:p>
            <a:pPr marL="0" indent="0">
              <a:buNone/>
            </a:pPr>
            <a:endParaRPr lang="en-US" dirty="0"/>
          </a:p>
          <a:p>
            <a:pPr marL="0" indent="0">
              <a:buNone/>
            </a:pPr>
            <a:r>
              <a:rPr lang="en-US" dirty="0" smtClean="0"/>
              <a:t>“You have a good understanding of how your disability has impacted you on the job.”</a:t>
            </a:r>
            <a:endParaRPr lang="en-US" dirty="0"/>
          </a:p>
        </p:txBody>
      </p:sp>
    </p:spTree>
    <p:extLst>
      <p:ext uri="{BB962C8B-B14F-4D97-AF65-F5344CB8AC3E}">
        <p14:creationId xmlns:p14="http://schemas.microsoft.com/office/powerpoint/2010/main" val="307494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Help the job seeker feel listened to and understood</a:t>
            </a:r>
          </a:p>
          <a:p>
            <a:endParaRPr lang="en-US" dirty="0" smtClean="0"/>
          </a:p>
          <a:p>
            <a:r>
              <a:rPr lang="en-US" dirty="0" smtClean="0"/>
              <a:t>Empowers the job seeker as the expert</a:t>
            </a:r>
            <a:r>
              <a:rPr lang="en-US" dirty="0"/>
              <a:t> </a:t>
            </a:r>
            <a:r>
              <a:rPr lang="en-US" dirty="0" smtClean="0"/>
              <a:t>and allows us to take on their perspective.</a:t>
            </a:r>
          </a:p>
          <a:p>
            <a:endParaRPr lang="en-US" dirty="0" smtClean="0"/>
          </a:p>
          <a:p>
            <a:r>
              <a:rPr lang="en-US" dirty="0" smtClean="0"/>
              <a:t>Allow us to gather more (and more accurate) information than we can with questions alone.</a:t>
            </a:r>
          </a:p>
          <a:p>
            <a:endParaRPr lang="en-US" dirty="0"/>
          </a:p>
        </p:txBody>
      </p:sp>
      <p:pic>
        <p:nvPicPr>
          <p:cNvPr id="4" name="Picture 3"/>
          <p:cNvPicPr>
            <a:picLocks noChangeAspect="1"/>
          </p:cNvPicPr>
          <p:nvPr/>
        </p:nvPicPr>
        <p:blipFill>
          <a:blip r:embed="rId3"/>
          <a:stretch>
            <a:fillRect/>
          </a:stretch>
        </p:blipFill>
        <p:spPr>
          <a:xfrm>
            <a:off x="8713304" y="2755723"/>
            <a:ext cx="2798417" cy="2810910"/>
          </a:xfrm>
          <a:prstGeom prst="rect">
            <a:avLst/>
          </a:prstGeom>
        </p:spPr>
      </p:pic>
    </p:spTree>
    <p:extLst>
      <p:ext uri="{BB962C8B-B14F-4D97-AF65-F5344CB8AC3E}">
        <p14:creationId xmlns:p14="http://schemas.microsoft.com/office/powerpoint/2010/main" val="138691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Simple</a:t>
            </a:r>
          </a:p>
          <a:p>
            <a:pPr marL="857250" lvl="1" indent="-457200">
              <a:buFont typeface="Arial" panose="020B0604020202020204" pitchFamily="34" charset="0"/>
              <a:buChar char="•"/>
            </a:pPr>
            <a:r>
              <a:rPr lang="en-US" dirty="0" smtClean="0"/>
              <a:t>Repeat </a:t>
            </a:r>
            <a:r>
              <a:rPr lang="en-US" dirty="0"/>
              <a:t>a statement from the job seeker.</a:t>
            </a:r>
          </a:p>
          <a:p>
            <a:pPr marL="857250" lvl="1" indent="-457200">
              <a:buFont typeface="Arial" panose="020B0604020202020204" pitchFamily="34" charset="0"/>
              <a:buChar char="•"/>
            </a:pPr>
            <a:r>
              <a:rPr lang="en-US" dirty="0" smtClean="0"/>
              <a:t>Rephrase </a:t>
            </a:r>
            <a:r>
              <a:rPr lang="en-US" dirty="0"/>
              <a:t>a statement using synonyms. </a:t>
            </a:r>
            <a:endParaRPr lang="en-US" dirty="0" smtClean="0"/>
          </a:p>
          <a:p>
            <a:pPr marL="857250" lvl="1" indent="-457200">
              <a:buFont typeface="Arial" panose="020B0604020202020204" pitchFamily="34" charset="0"/>
              <a:buChar char="•"/>
            </a:pPr>
            <a:endParaRPr lang="en-US" dirty="0" smtClean="0"/>
          </a:p>
          <a:p>
            <a:pPr marL="0" indent="0">
              <a:buNone/>
            </a:pPr>
            <a:r>
              <a:rPr lang="en-US" b="1" dirty="0" smtClean="0"/>
              <a:t>Complex</a:t>
            </a:r>
            <a:r>
              <a:rPr lang="en-US" dirty="0" smtClean="0"/>
              <a:t> </a:t>
            </a:r>
            <a:endParaRPr lang="en-US" dirty="0"/>
          </a:p>
          <a:p>
            <a:pPr marL="914400" lvl="1" indent="-514350">
              <a:buFont typeface="Arial" panose="020B0604020202020204" pitchFamily="34" charset="0"/>
              <a:buChar char="•"/>
            </a:pPr>
            <a:r>
              <a:rPr lang="en-US" dirty="0" smtClean="0"/>
              <a:t>We may paraphrase, focus on the emotions behind the statement or exaggerate in order to garner additional information.</a:t>
            </a:r>
          </a:p>
        </p:txBody>
      </p:sp>
    </p:spTree>
    <p:extLst>
      <p:ext uri="{BB962C8B-B14F-4D97-AF65-F5344CB8AC3E}">
        <p14:creationId xmlns:p14="http://schemas.microsoft.com/office/powerpoint/2010/main" val="1454188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Summaries</a:t>
            </a:r>
            <a:endParaRPr lang="en-US" dirty="0"/>
          </a:p>
        </p:txBody>
      </p:sp>
      <p:sp>
        <p:nvSpPr>
          <p:cNvPr id="3" name="Content Placeholder 2"/>
          <p:cNvSpPr>
            <a:spLocks noGrp="1"/>
          </p:cNvSpPr>
          <p:nvPr>
            <p:ph idx="1"/>
          </p:nvPr>
        </p:nvSpPr>
        <p:spPr>
          <a:xfrm>
            <a:off x="302161" y="2196193"/>
            <a:ext cx="10612581" cy="3929970"/>
          </a:xfrm>
        </p:spPr>
        <p:txBody>
          <a:bodyPr>
            <a:normAutofit fontScale="92500" lnSpcReduction="10000"/>
          </a:bodyPr>
          <a:lstStyle/>
          <a:p>
            <a:r>
              <a:rPr lang="en-US" dirty="0" smtClean="0"/>
              <a:t>Can be used throughout any session to check for understanding and highlight discrepancies.</a:t>
            </a:r>
          </a:p>
          <a:p>
            <a:endParaRPr lang="en-US" dirty="0"/>
          </a:p>
          <a:p>
            <a:r>
              <a:rPr lang="en-US" dirty="0"/>
              <a:t>Collecting flowers (Change Talk) to form a bouquet</a:t>
            </a:r>
            <a:r>
              <a:rPr lang="en-US" dirty="0" smtClean="0"/>
              <a:t>.</a:t>
            </a:r>
          </a:p>
          <a:p>
            <a:endParaRPr lang="en-US" dirty="0"/>
          </a:p>
          <a:p>
            <a:r>
              <a:rPr lang="en-US" dirty="0" smtClean="0"/>
              <a:t>End the summary with a closed ended question.</a:t>
            </a:r>
          </a:p>
          <a:p>
            <a:pPr lvl="1"/>
            <a:r>
              <a:rPr lang="en-US" dirty="0" smtClean="0"/>
              <a:t>“Did I get it right?” </a:t>
            </a:r>
          </a:p>
          <a:p>
            <a:pPr lvl="1"/>
            <a:r>
              <a:rPr lang="en-US" dirty="0" smtClean="0"/>
              <a:t>“Am I understanding correctly?”</a:t>
            </a:r>
            <a:endParaRPr lang="en-US" dirty="0"/>
          </a:p>
          <a:p>
            <a:endParaRPr lang="en-US" dirty="0" smtClean="0"/>
          </a:p>
          <a:p>
            <a:endParaRPr lang="en-US" dirty="0"/>
          </a:p>
          <a:p>
            <a:endParaRPr lang="en-US" dirty="0"/>
          </a:p>
        </p:txBody>
      </p:sp>
      <p:pic>
        <p:nvPicPr>
          <p:cNvPr id="4" name="Picture 3"/>
          <p:cNvPicPr>
            <a:picLocks noChangeAspect="1"/>
          </p:cNvPicPr>
          <p:nvPr/>
        </p:nvPicPr>
        <p:blipFill>
          <a:blip r:embed="rId3"/>
          <a:stretch>
            <a:fillRect/>
          </a:stretch>
        </p:blipFill>
        <p:spPr>
          <a:xfrm>
            <a:off x="3757158" y="764478"/>
            <a:ext cx="4010025" cy="1143000"/>
          </a:xfrm>
          <a:prstGeom prst="rect">
            <a:avLst/>
          </a:prstGeom>
        </p:spPr>
      </p:pic>
    </p:spTree>
    <p:extLst>
      <p:ext uri="{BB962C8B-B14F-4D97-AF65-F5344CB8AC3E}">
        <p14:creationId xmlns:p14="http://schemas.microsoft.com/office/powerpoint/2010/main" val="161327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Summaries</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Brief</a:t>
            </a:r>
            <a:r>
              <a:rPr lang="en-US" dirty="0" smtClean="0"/>
              <a:t> – “It sounds like you take pride in providing for your family.  Not working has been difficult for you to bear, especially seeing how it impacts your wife.”</a:t>
            </a:r>
          </a:p>
          <a:p>
            <a:endParaRPr lang="en-US" dirty="0"/>
          </a:p>
          <a:p>
            <a:r>
              <a:rPr lang="en-US" b="1" dirty="0" smtClean="0"/>
              <a:t>Wrap-up</a:t>
            </a:r>
            <a:r>
              <a:rPr lang="en-US" dirty="0" smtClean="0"/>
              <a:t> – “Your health has improved, so you decided to come in to see if returning to work is a realistic goal for you.  Working is important to you because supporting your family financially will reduce the household stress.  Is there anything that I left out?”</a:t>
            </a:r>
            <a:endParaRPr lang="en-US" dirty="0"/>
          </a:p>
        </p:txBody>
      </p:sp>
    </p:spTree>
    <p:extLst>
      <p:ext uri="{BB962C8B-B14F-4D97-AF65-F5344CB8AC3E}">
        <p14:creationId xmlns:p14="http://schemas.microsoft.com/office/powerpoint/2010/main" val="165306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Ambivalence Toward Change</a:t>
            </a:r>
            <a:endParaRPr lang="en-US" dirty="0"/>
          </a:p>
        </p:txBody>
      </p:sp>
      <p:sp>
        <p:nvSpPr>
          <p:cNvPr id="7" name="Content Placeholder 6"/>
          <p:cNvSpPr>
            <a:spLocks noGrp="1"/>
          </p:cNvSpPr>
          <p:nvPr>
            <p:ph idx="1"/>
          </p:nvPr>
        </p:nvSpPr>
        <p:spPr/>
        <p:txBody>
          <a:bodyPr>
            <a:normAutofit fontScale="92500" lnSpcReduction="20000"/>
          </a:bodyPr>
          <a:lstStyle/>
          <a:p>
            <a:r>
              <a:rPr lang="en-US" altLang="en-US" dirty="0"/>
              <a:t>We may consider Ambivalence as a natural and predictable precursor to change. </a:t>
            </a:r>
            <a:endParaRPr lang="en-US" altLang="en-US" dirty="0" smtClean="0"/>
          </a:p>
          <a:p>
            <a:endParaRPr lang="en-US" altLang="en-US" dirty="0"/>
          </a:p>
          <a:p>
            <a:r>
              <a:rPr lang="en-US" altLang="en-US" dirty="0"/>
              <a:t>In order to facilitate change an MI practitioner will explore ambivalence to reveal the </a:t>
            </a:r>
            <a:r>
              <a:rPr lang="en-US" altLang="en-US" dirty="0" smtClean="0"/>
              <a:t>job seeker’s </a:t>
            </a:r>
            <a:r>
              <a:rPr lang="en-US" altLang="en-US" dirty="0"/>
              <a:t>internal motivation for the desired change</a:t>
            </a:r>
            <a:r>
              <a:rPr lang="en-US" altLang="en-US" dirty="0" smtClean="0"/>
              <a:t>.</a:t>
            </a:r>
          </a:p>
          <a:p>
            <a:endParaRPr lang="en-US" altLang="en-US" dirty="0"/>
          </a:p>
          <a:p>
            <a:r>
              <a:rPr lang="en-US" altLang="en-US" dirty="0"/>
              <a:t>Ballroom Dancing vs Wrestling – Do not  oppose energy, gently redirect it in a productive way.</a:t>
            </a:r>
          </a:p>
          <a:p>
            <a:endParaRPr lang="en-US" dirty="0"/>
          </a:p>
        </p:txBody>
      </p:sp>
    </p:spTree>
    <p:extLst>
      <p:ext uri="{BB962C8B-B14F-4D97-AF65-F5344CB8AC3E}">
        <p14:creationId xmlns:p14="http://schemas.microsoft.com/office/powerpoint/2010/main" val="231472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 Talk vs Discord</a:t>
            </a:r>
            <a:endParaRPr lang="en-US" dirty="0"/>
          </a:p>
        </p:txBody>
      </p:sp>
      <p:sp>
        <p:nvSpPr>
          <p:cNvPr id="4" name="Content Placeholder 2"/>
          <p:cNvSpPr txBox="1">
            <a:spLocks/>
          </p:cNvSpPr>
          <p:nvPr/>
        </p:nvSpPr>
        <p:spPr>
          <a:xfrm>
            <a:off x="2710544" y="2050397"/>
            <a:ext cx="3565525" cy="4303713"/>
          </a:xfrm>
          <a:prstGeom prst="rect">
            <a:avLst/>
          </a:prstGeom>
          <a:ln>
            <a:solidFill>
              <a:schemeClr val="accent3">
                <a:lumMod val="40000"/>
                <a:lumOff val="60000"/>
              </a:schemeClr>
            </a:solidFill>
          </a:ln>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Candara" panose="020E0502030303020204" pitchFamily="34" charset="0"/>
              <a:buNone/>
              <a:defRPr/>
            </a:pPr>
            <a:r>
              <a:rPr lang="en-US" b="1" u="sng" dirty="0" smtClean="0"/>
              <a:t>Sustain Talk</a:t>
            </a:r>
            <a:r>
              <a:rPr lang="en-US" b="1" dirty="0" smtClean="0"/>
              <a:t>:</a:t>
            </a:r>
          </a:p>
          <a:p>
            <a:pPr>
              <a:defRPr/>
            </a:pPr>
            <a:r>
              <a:rPr lang="en-US" sz="3000" dirty="0" smtClean="0"/>
              <a:t>Recognizable as client speech that favors the status quo over moving toward change.</a:t>
            </a:r>
          </a:p>
          <a:p>
            <a:pPr marL="0" indent="0">
              <a:buNone/>
              <a:defRPr/>
            </a:pPr>
            <a:endParaRPr lang="en-US" sz="3000" dirty="0" smtClean="0"/>
          </a:p>
          <a:p>
            <a:pPr>
              <a:defRPr/>
            </a:pPr>
            <a:r>
              <a:rPr lang="en-US" sz="3000" dirty="0" smtClean="0"/>
              <a:t>“I don’t need to find a job, I’m perfectly happy being unemployed.”</a:t>
            </a:r>
          </a:p>
          <a:p>
            <a:pPr marL="0" indent="0">
              <a:buFont typeface="Candara" panose="020E0502030303020204" pitchFamily="34" charset="0"/>
              <a:buNone/>
              <a:defRPr/>
            </a:pPr>
            <a:endParaRPr lang="en-US" u="sng" dirty="0"/>
          </a:p>
        </p:txBody>
      </p:sp>
      <p:sp>
        <p:nvSpPr>
          <p:cNvPr id="5" name="Content Placeholder 3"/>
          <p:cNvSpPr txBox="1">
            <a:spLocks/>
          </p:cNvSpPr>
          <p:nvPr/>
        </p:nvSpPr>
        <p:spPr>
          <a:xfrm>
            <a:off x="7146472" y="2050397"/>
            <a:ext cx="3888958" cy="4303713"/>
          </a:xfrm>
          <a:prstGeom prst="rect">
            <a:avLst/>
          </a:prstGeom>
          <a:ln>
            <a:solidFill>
              <a:schemeClr val="accent3">
                <a:lumMod val="40000"/>
                <a:lumOff val="60000"/>
              </a:schemeClr>
            </a:solidFill>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Candara" panose="020E0502030303020204" pitchFamily="34" charset="0"/>
              <a:buNone/>
              <a:defRPr/>
            </a:pPr>
            <a:r>
              <a:rPr lang="en-US" sz="2700" b="1" u="sng" dirty="0" smtClean="0"/>
              <a:t>Discord</a:t>
            </a:r>
            <a:r>
              <a:rPr lang="en-US" sz="2700" b="1" dirty="0" smtClean="0"/>
              <a:t>:</a:t>
            </a:r>
          </a:p>
          <a:p>
            <a:pPr>
              <a:defRPr/>
            </a:pPr>
            <a:r>
              <a:rPr lang="en-US" sz="2600" dirty="0" smtClean="0"/>
              <a:t>Interpersonal behavior reflecting dissonance in the working relationship.</a:t>
            </a:r>
          </a:p>
          <a:p>
            <a:pPr>
              <a:defRPr/>
            </a:pPr>
            <a:endParaRPr lang="en-US" sz="2600" dirty="0" smtClean="0"/>
          </a:p>
          <a:p>
            <a:pPr>
              <a:defRPr/>
            </a:pPr>
            <a:r>
              <a:rPr lang="en-US" sz="2600" dirty="0" smtClean="0"/>
              <a:t>Behaviors may include arguing, interrupting, discounting or ignoring.</a:t>
            </a:r>
          </a:p>
          <a:p>
            <a:pPr>
              <a:defRPr/>
            </a:pPr>
            <a:endParaRPr lang="en-US" dirty="0"/>
          </a:p>
        </p:txBody>
      </p:sp>
    </p:spTree>
    <p:extLst>
      <p:ext uri="{BB962C8B-B14F-4D97-AF65-F5344CB8AC3E}">
        <p14:creationId xmlns:p14="http://schemas.microsoft.com/office/powerpoint/2010/main" val="395172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bg/>
                                          </p:spTgt>
                                        </p:tgtEl>
                                        <p:attrNameLst>
                                          <p:attrName>style.visibility</p:attrName>
                                        </p:attrNameLst>
                                      </p:cBhvr>
                                      <p:to>
                                        <p:strVal val="visible"/>
                                      </p:to>
                                    </p:set>
                                    <p:animEffect transition="in" filter="fade">
                                      <p:cBhvr>
                                        <p:cTn id="23" dur="500"/>
                                        <p:tgtEl>
                                          <p:spTgt spid="5">
                                            <p:bg/>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500"/>
                                        <p:tgtEl>
                                          <p:spTgt spid="5">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Effect transition="in" filter="fade">
                                      <p:cBhvr>
                                        <p:cTn id="31" dur="500"/>
                                        <p:tgtEl>
                                          <p:spTgt spid="5">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fade">
                                      <p:cBhvr>
                                        <p:cTn id="3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Definition of Motivational Interviewing</a:t>
            </a:r>
            <a:endParaRPr lang="en-US" dirty="0"/>
          </a:p>
        </p:txBody>
      </p:sp>
      <p:sp>
        <p:nvSpPr>
          <p:cNvPr id="5" name="Content Placeholder 4"/>
          <p:cNvSpPr>
            <a:spLocks noGrp="1"/>
          </p:cNvSpPr>
          <p:nvPr>
            <p:ph idx="1"/>
          </p:nvPr>
        </p:nvSpPr>
        <p:spPr/>
        <p:txBody>
          <a:bodyPr>
            <a:normAutofit/>
          </a:bodyPr>
          <a:lstStyle/>
          <a:p>
            <a:pPr marL="0" indent="0">
              <a:buNone/>
            </a:pPr>
            <a:r>
              <a:rPr lang="en-US" dirty="0"/>
              <a:t>“MI is a collaborative, goal-oriented method of communication with particular attention to the language of change.  It is designed to strengthen an individual’s motivation for and movement toward a specific goal by eliciting and exploring a person’s own arguments for change.”</a:t>
            </a:r>
          </a:p>
          <a:p>
            <a:pPr marL="0" indent="0" algn="r">
              <a:buNone/>
            </a:pPr>
            <a:endParaRPr lang="en-US" sz="1400" dirty="0"/>
          </a:p>
          <a:p>
            <a:pPr marL="0" indent="0" algn="r">
              <a:buNone/>
            </a:pPr>
            <a:r>
              <a:rPr lang="en-US" sz="1400" dirty="0"/>
              <a:t>Miller and </a:t>
            </a:r>
            <a:r>
              <a:rPr lang="en-US" sz="1400" dirty="0" err="1"/>
              <a:t>Rollnick</a:t>
            </a:r>
            <a:r>
              <a:rPr lang="en-US" sz="1400" dirty="0"/>
              <a:t>, </a:t>
            </a:r>
            <a:r>
              <a:rPr lang="en-US" sz="1400" dirty="0" smtClean="0"/>
              <a:t>2013</a:t>
            </a:r>
            <a:endParaRPr lang="en-US" sz="1400" dirty="0"/>
          </a:p>
        </p:txBody>
      </p:sp>
    </p:spTree>
    <p:extLst>
      <p:ext uri="{BB962C8B-B14F-4D97-AF65-F5344CB8AC3E}">
        <p14:creationId xmlns:p14="http://schemas.microsoft.com/office/powerpoint/2010/main" val="286405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Simple Reflections</a:t>
            </a:r>
            <a:endParaRPr lang="en-US" dirty="0"/>
          </a:p>
        </p:txBody>
      </p:sp>
      <p:pic>
        <p:nvPicPr>
          <p:cNvPr id="6" name="Content Placeholder 1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9477375" y="2219718"/>
            <a:ext cx="2105025" cy="2171700"/>
          </a:xfrm>
        </p:spPr>
      </p:pic>
      <p:sp>
        <p:nvSpPr>
          <p:cNvPr id="7" name="Rectangle 6"/>
          <p:cNvSpPr/>
          <p:nvPr/>
        </p:nvSpPr>
        <p:spPr>
          <a:xfrm>
            <a:off x="2710544" y="2219718"/>
            <a:ext cx="6433456" cy="3724096"/>
          </a:xfrm>
          <a:prstGeom prst="rect">
            <a:avLst/>
          </a:prstGeom>
          <a:ln>
            <a:solidFill>
              <a:schemeClr val="accent3">
                <a:lumMod val="40000"/>
                <a:lumOff val="60000"/>
              </a:schemeClr>
            </a:solidFill>
          </a:ln>
        </p:spPr>
        <p:txBody>
          <a:bodyPr wrap="square">
            <a:spAutoFit/>
          </a:bodyPr>
          <a:lstStyle/>
          <a:p>
            <a:pPr lvl="0" defTabSz="914400" eaLnBrk="0" fontAlgn="base" hangingPunct="0">
              <a:spcBef>
                <a:spcPts val="2400"/>
              </a:spcBef>
              <a:spcAft>
                <a:spcPct val="0"/>
              </a:spcAft>
              <a:buClr>
                <a:srgbClr val="BAABE3"/>
              </a:buClr>
            </a:pPr>
            <a:r>
              <a:rPr lang="en-US" altLang="en-US" sz="2800" dirty="0">
                <a:solidFill>
                  <a:schemeClr val="tx1">
                    <a:lumMod val="50000"/>
                  </a:schemeClr>
                </a:solidFill>
                <a:latin typeface="Arial" panose="020B0604020202020204" pitchFamily="34" charset="0"/>
                <a:ea typeface="MS PGothic" pitchFamily="34" charset="-128"/>
                <a:cs typeface="Arial" panose="020B0604020202020204" pitchFamily="34" charset="0"/>
              </a:rPr>
              <a:t>H</a:t>
            </a:r>
            <a:r>
              <a:rPr lang="en-US" altLang="en-US" sz="2800" dirty="0" smtClean="0">
                <a:solidFill>
                  <a:schemeClr val="tx1">
                    <a:lumMod val="50000"/>
                  </a:schemeClr>
                </a:solidFill>
                <a:latin typeface="Arial" panose="020B0604020202020204" pitchFamily="34" charset="0"/>
                <a:ea typeface="MS PGothic" pitchFamily="34" charset="-128"/>
                <a:cs typeface="Arial" panose="020B0604020202020204" pitchFamily="34" charset="0"/>
              </a:rPr>
              <a:t>elp </a:t>
            </a:r>
            <a:r>
              <a:rPr lang="en-US" altLang="en-US" sz="2800" dirty="0">
                <a:solidFill>
                  <a:schemeClr val="tx1">
                    <a:lumMod val="50000"/>
                  </a:schemeClr>
                </a:solidFill>
                <a:latin typeface="Arial" panose="020B0604020202020204" pitchFamily="34" charset="0"/>
                <a:ea typeface="MS PGothic" pitchFamily="34" charset="-128"/>
                <a:cs typeface="Arial" panose="020B0604020202020204" pitchFamily="34" charset="0"/>
              </a:rPr>
              <a:t>define the resistance and buy time to plan your next intervention.</a:t>
            </a:r>
            <a:endParaRPr lang="en-US" altLang="en-US" sz="2800" b="1" dirty="0">
              <a:solidFill>
                <a:schemeClr val="tx1">
                  <a:lumMod val="50000"/>
                </a:schemeClr>
              </a:solidFill>
              <a:latin typeface="Arial" panose="020B0604020202020204" pitchFamily="34" charset="0"/>
              <a:ea typeface="MS PGothic" pitchFamily="34" charset="-128"/>
              <a:cs typeface="Arial" panose="020B0604020202020204" pitchFamily="34" charset="0"/>
            </a:endParaRPr>
          </a:p>
          <a:p>
            <a:pPr lvl="0" defTabSz="914400" eaLnBrk="0" fontAlgn="base" hangingPunct="0">
              <a:spcBef>
                <a:spcPts val="2400"/>
              </a:spcBef>
              <a:spcAft>
                <a:spcPct val="0"/>
              </a:spcAft>
              <a:buClr>
                <a:srgbClr val="BAABE3"/>
              </a:buClr>
            </a:pPr>
            <a:r>
              <a:rPr lang="en-US" altLang="en-US" sz="2800" b="1" dirty="0" smtClean="0">
                <a:solidFill>
                  <a:schemeClr val="tx1">
                    <a:lumMod val="50000"/>
                  </a:schemeClr>
                </a:solidFill>
                <a:latin typeface="Arial" panose="020B0604020202020204" pitchFamily="34" charset="0"/>
                <a:ea typeface="MS PGothic" pitchFamily="34" charset="-128"/>
                <a:cs typeface="Arial" panose="020B0604020202020204" pitchFamily="34" charset="0"/>
              </a:rPr>
              <a:t>Job Seeker</a:t>
            </a:r>
            <a:r>
              <a:rPr lang="en-US" altLang="en-US" sz="2800" dirty="0" smtClean="0">
                <a:solidFill>
                  <a:schemeClr val="tx1">
                    <a:lumMod val="50000"/>
                  </a:schemeClr>
                </a:solidFill>
                <a:latin typeface="Arial" panose="020B0604020202020204" pitchFamily="34" charset="0"/>
                <a:ea typeface="MS PGothic" pitchFamily="34" charset="-128"/>
                <a:cs typeface="Arial" panose="020B0604020202020204" pitchFamily="34" charset="0"/>
              </a:rPr>
              <a:t>: </a:t>
            </a:r>
            <a:r>
              <a:rPr lang="en-US" altLang="en-US" sz="2800" dirty="0">
                <a:solidFill>
                  <a:schemeClr val="tx1">
                    <a:lumMod val="50000"/>
                  </a:schemeClr>
                </a:solidFill>
                <a:latin typeface="Arial" panose="020B0604020202020204" pitchFamily="34" charset="0"/>
                <a:ea typeface="MS PGothic" pitchFamily="34" charset="-128"/>
                <a:cs typeface="Arial" panose="020B0604020202020204" pitchFamily="34" charset="0"/>
              </a:rPr>
              <a:t>“I am going to collect disability benefits until my dying day.”</a:t>
            </a:r>
            <a:endParaRPr lang="en-US" altLang="en-US" sz="2800" b="1" dirty="0">
              <a:solidFill>
                <a:schemeClr val="tx1">
                  <a:lumMod val="50000"/>
                </a:schemeClr>
              </a:solidFill>
              <a:latin typeface="Arial" panose="020B0604020202020204" pitchFamily="34" charset="0"/>
              <a:ea typeface="MS PGothic" pitchFamily="34" charset="-128"/>
              <a:cs typeface="Arial" panose="020B0604020202020204" pitchFamily="34" charset="0"/>
            </a:endParaRPr>
          </a:p>
          <a:p>
            <a:pPr lvl="0" defTabSz="914400" eaLnBrk="0" fontAlgn="base" hangingPunct="0">
              <a:spcBef>
                <a:spcPts val="2400"/>
              </a:spcBef>
              <a:spcAft>
                <a:spcPct val="0"/>
              </a:spcAft>
              <a:buClr>
                <a:srgbClr val="BAABE3"/>
              </a:buClr>
            </a:pPr>
            <a:r>
              <a:rPr lang="en-US" altLang="en-US" sz="2800" b="1" dirty="0">
                <a:solidFill>
                  <a:schemeClr val="tx1">
                    <a:lumMod val="50000"/>
                  </a:schemeClr>
                </a:solidFill>
                <a:latin typeface="Arial" panose="020B0604020202020204" pitchFamily="34" charset="0"/>
                <a:ea typeface="MS PGothic" pitchFamily="34" charset="-128"/>
                <a:cs typeface="Arial" panose="020B0604020202020204" pitchFamily="34" charset="0"/>
              </a:rPr>
              <a:t>Practitioner</a:t>
            </a:r>
            <a:r>
              <a:rPr lang="en-US" altLang="en-US" sz="2800" dirty="0">
                <a:solidFill>
                  <a:schemeClr val="tx1">
                    <a:lumMod val="50000"/>
                  </a:schemeClr>
                </a:solidFill>
                <a:latin typeface="Arial" panose="020B0604020202020204" pitchFamily="34" charset="0"/>
                <a:ea typeface="MS PGothic" pitchFamily="34" charset="-128"/>
                <a:cs typeface="Arial" panose="020B0604020202020204" pitchFamily="34" charset="0"/>
              </a:rPr>
              <a:t>: “At this point you are going to collect disability benefits for as long as possible.”</a:t>
            </a:r>
            <a:endParaRPr lang="en-US" altLang="en-US" sz="2800" b="1" dirty="0">
              <a:solidFill>
                <a:schemeClr val="tx1">
                  <a:lumMod val="50000"/>
                </a:schemeClr>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val="33622869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Amplified Reflections</a:t>
            </a:r>
            <a:endParaRPr lang="en-US" dirty="0"/>
          </a:p>
        </p:txBody>
      </p:sp>
      <p:sp>
        <p:nvSpPr>
          <p:cNvPr id="3" name="Content Placeholder 2"/>
          <p:cNvSpPr>
            <a:spLocks noGrp="1"/>
          </p:cNvSpPr>
          <p:nvPr>
            <p:ph idx="1"/>
          </p:nvPr>
        </p:nvSpPr>
        <p:spPr>
          <a:xfrm>
            <a:off x="2694215" y="2196193"/>
            <a:ext cx="6068786" cy="3929970"/>
          </a:xfrm>
          <a:ln>
            <a:solidFill>
              <a:schemeClr val="accent3">
                <a:lumMod val="40000"/>
                <a:lumOff val="60000"/>
              </a:schemeClr>
            </a:solidFill>
          </a:ln>
        </p:spPr>
        <p:txBody>
          <a:bodyPr>
            <a:normAutofit fontScale="85000" lnSpcReduction="10000"/>
          </a:bodyPr>
          <a:lstStyle/>
          <a:p>
            <a:pPr marL="0" indent="0">
              <a:buFont typeface="Candara" panose="020E0502030303020204" pitchFamily="34" charset="0"/>
              <a:buNone/>
            </a:pPr>
            <a:r>
              <a:rPr lang="en-US" altLang="en-US" dirty="0" smtClean="0"/>
              <a:t>Press</a:t>
            </a:r>
            <a:r>
              <a:rPr lang="en-US" altLang="en-US" b="1" dirty="0" smtClean="0"/>
              <a:t> </a:t>
            </a:r>
            <a:r>
              <a:rPr lang="en-US" altLang="en-US" dirty="0" smtClean="0"/>
              <a:t>the </a:t>
            </a:r>
            <a:r>
              <a:rPr lang="en-US" altLang="en-US" dirty="0"/>
              <a:t>sustain talk, testing the client’s commitment to the previous </a:t>
            </a:r>
            <a:r>
              <a:rPr lang="en-US" altLang="en-US" dirty="0" smtClean="0"/>
              <a:t>statement</a:t>
            </a:r>
          </a:p>
          <a:p>
            <a:pPr marL="0" indent="0">
              <a:buFont typeface="Candara" panose="020E0502030303020204" pitchFamily="34" charset="0"/>
              <a:buNone/>
            </a:pPr>
            <a:endParaRPr lang="en-US" altLang="en-US" dirty="0"/>
          </a:p>
          <a:p>
            <a:pPr marL="0" indent="0">
              <a:buFont typeface="Candara" panose="020E0502030303020204" pitchFamily="34" charset="0"/>
              <a:buNone/>
            </a:pPr>
            <a:r>
              <a:rPr lang="en-US" altLang="en-US" b="1" dirty="0" smtClean="0"/>
              <a:t>Job Seeker</a:t>
            </a:r>
            <a:r>
              <a:rPr lang="en-US" altLang="en-US" dirty="0" smtClean="0"/>
              <a:t>: </a:t>
            </a:r>
            <a:r>
              <a:rPr lang="en-US" altLang="en-US" dirty="0"/>
              <a:t>“I am going to collect disability benefits until my dying day</a:t>
            </a:r>
            <a:r>
              <a:rPr lang="en-US" altLang="en-US" dirty="0" smtClean="0"/>
              <a:t>.”</a:t>
            </a:r>
          </a:p>
          <a:p>
            <a:pPr marL="0" indent="0">
              <a:buFont typeface="Candara" panose="020E0502030303020204" pitchFamily="34" charset="0"/>
              <a:buNone/>
            </a:pPr>
            <a:endParaRPr lang="en-US" altLang="en-US" dirty="0"/>
          </a:p>
          <a:p>
            <a:pPr marL="0" indent="0">
              <a:buFont typeface="Candara" panose="020E0502030303020204" pitchFamily="34" charset="0"/>
              <a:buNone/>
            </a:pPr>
            <a:r>
              <a:rPr lang="en-US" altLang="en-US" b="1" dirty="0"/>
              <a:t>Practitioner</a:t>
            </a:r>
            <a:r>
              <a:rPr lang="en-US" altLang="en-US" dirty="0"/>
              <a:t>: “You don’t see any purpose in working.”</a:t>
            </a:r>
            <a:endParaRPr lang="en-US" altLang="en-US" b="1" dirty="0"/>
          </a:p>
          <a:p>
            <a:endParaRPr lang="en-US" dirty="0"/>
          </a:p>
        </p:txBody>
      </p:sp>
      <p:pic>
        <p:nvPicPr>
          <p:cNvPr id="4" name="Content Placeholder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8981661" y="2196193"/>
            <a:ext cx="2819400" cy="1998663"/>
          </a:xfrm>
          <a:prstGeom prst="rect">
            <a:avLst/>
          </a:prstGeom>
        </p:spPr>
      </p:pic>
    </p:spTree>
    <p:extLst>
      <p:ext uri="{BB962C8B-B14F-4D97-AF65-F5344CB8AC3E}">
        <p14:creationId xmlns:p14="http://schemas.microsoft.com/office/powerpoint/2010/main" val="22527477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Double Sided Reflections</a:t>
            </a:r>
          </a:p>
        </p:txBody>
      </p:sp>
      <p:sp>
        <p:nvSpPr>
          <p:cNvPr id="3" name="Content Placeholder 2"/>
          <p:cNvSpPr>
            <a:spLocks noGrp="1"/>
          </p:cNvSpPr>
          <p:nvPr>
            <p:ph idx="1"/>
          </p:nvPr>
        </p:nvSpPr>
        <p:spPr>
          <a:xfrm>
            <a:off x="2710544" y="2196193"/>
            <a:ext cx="5538106" cy="3929970"/>
          </a:xfrm>
          <a:ln>
            <a:solidFill>
              <a:schemeClr val="accent3">
                <a:lumMod val="40000"/>
                <a:lumOff val="60000"/>
              </a:schemeClr>
            </a:solidFill>
          </a:ln>
        </p:spPr>
        <p:txBody>
          <a:bodyPr>
            <a:normAutofit fontScale="70000" lnSpcReduction="20000"/>
          </a:bodyPr>
          <a:lstStyle/>
          <a:p>
            <a:pPr marL="0" indent="0">
              <a:buFont typeface="Candara" panose="020E0502030303020204" pitchFamily="34" charset="0"/>
              <a:buNone/>
              <a:defRPr/>
            </a:pPr>
            <a:r>
              <a:rPr lang="en-US" sz="3600" dirty="0"/>
              <a:t>C</a:t>
            </a:r>
            <a:r>
              <a:rPr lang="en-US" sz="3600" dirty="0" smtClean="0"/>
              <a:t>ompare </a:t>
            </a:r>
            <a:r>
              <a:rPr lang="en-US" sz="3600" dirty="0"/>
              <a:t>the status quo to other statements that the client has made</a:t>
            </a:r>
            <a:r>
              <a:rPr lang="en-US" sz="3600" dirty="0" smtClean="0"/>
              <a:t>.</a:t>
            </a:r>
          </a:p>
          <a:p>
            <a:pPr marL="0" indent="0">
              <a:buFont typeface="Candara" panose="020E0502030303020204" pitchFamily="34" charset="0"/>
              <a:buNone/>
              <a:defRPr/>
            </a:pPr>
            <a:endParaRPr lang="en-US" sz="3600" dirty="0"/>
          </a:p>
          <a:p>
            <a:pPr marL="0" indent="0">
              <a:buFont typeface="Candara" panose="020E0502030303020204" pitchFamily="34" charset="0"/>
              <a:buNone/>
              <a:defRPr/>
            </a:pPr>
            <a:r>
              <a:rPr lang="en-US" sz="3600" b="1" dirty="0" smtClean="0"/>
              <a:t>Job Seeker</a:t>
            </a:r>
            <a:r>
              <a:rPr lang="en-US" sz="3600" dirty="0" smtClean="0"/>
              <a:t>: </a:t>
            </a:r>
            <a:r>
              <a:rPr lang="en-US" sz="3600" dirty="0"/>
              <a:t>“I’m going to collect disability benefits until my dying day</a:t>
            </a:r>
            <a:r>
              <a:rPr lang="en-US" sz="3600" dirty="0" smtClean="0"/>
              <a:t>.”</a:t>
            </a:r>
          </a:p>
          <a:p>
            <a:pPr marL="0" indent="0">
              <a:buFont typeface="Candara" panose="020E0502030303020204" pitchFamily="34" charset="0"/>
              <a:buNone/>
              <a:defRPr/>
            </a:pPr>
            <a:endParaRPr lang="en-US" sz="3600" dirty="0"/>
          </a:p>
          <a:p>
            <a:pPr marL="0" indent="0">
              <a:buFont typeface="Candara" panose="020E0502030303020204" pitchFamily="34" charset="0"/>
              <a:buNone/>
              <a:defRPr/>
            </a:pPr>
            <a:r>
              <a:rPr lang="en-US" sz="3600" b="1" dirty="0"/>
              <a:t>Practitioner</a:t>
            </a:r>
            <a:r>
              <a:rPr lang="en-US" sz="3600" dirty="0"/>
              <a:t>: “For now you expect to collect benefits as long as possible </a:t>
            </a:r>
            <a:r>
              <a:rPr lang="en-US" sz="3600" b="1" dirty="0"/>
              <a:t>AND </a:t>
            </a:r>
            <a:r>
              <a:rPr lang="en-US" sz="3600" dirty="0"/>
              <a:t>on the other hand you recognize that you may change your mind.”</a:t>
            </a:r>
            <a:endParaRPr lang="en-US" sz="3600" b="1" dirty="0"/>
          </a:p>
          <a:p>
            <a:endParaRPr lang="en-US" b="1" dirty="0"/>
          </a:p>
        </p:txBody>
      </p:sp>
      <p:pic>
        <p:nvPicPr>
          <p:cNvPr id="4" name="Content Placeholder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530" y="2196193"/>
            <a:ext cx="3014870" cy="210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6783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23923" y="453902"/>
            <a:ext cx="8046720" cy="508877"/>
          </a:xfrm>
        </p:spPr>
        <p:txBody>
          <a:bodyPr/>
          <a:lstStyle/>
          <a:p>
            <a:r>
              <a:rPr lang="en-US" dirty="0" smtClean="0"/>
              <a:t>Scaling Questions</a:t>
            </a:r>
            <a:endParaRPr lang="en-US" dirty="0"/>
          </a:p>
        </p:txBody>
      </p:sp>
      <p:pic>
        <p:nvPicPr>
          <p:cNvPr id="7" name="Picture Placeholder 6"/>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10313" b="6197"/>
          <a:stretch/>
        </p:blipFill>
        <p:spPr>
          <a:xfrm>
            <a:off x="3223923" y="2085693"/>
            <a:ext cx="6433599" cy="4028660"/>
          </a:xfrm>
          <a:prstGeom prst="rect">
            <a:avLst/>
          </a:prstGeom>
          <a:ln w="88900" cap="sq" cmpd="thickThin">
            <a:solidFill>
              <a:srgbClr val="000000"/>
            </a:solidFill>
            <a:prstDash val="solid"/>
            <a:miter lim="800000"/>
          </a:ln>
          <a:effectLst>
            <a:innerShdw blurRad="76200">
              <a:srgbClr val="000000"/>
            </a:innerShdw>
          </a:effectLst>
        </p:spPr>
      </p:pic>
      <p:sp>
        <p:nvSpPr>
          <p:cNvPr id="6" name="Text Placeholder 5"/>
          <p:cNvSpPr>
            <a:spLocks noGrp="1"/>
          </p:cNvSpPr>
          <p:nvPr>
            <p:ph type="body" sz="half" idx="2"/>
          </p:nvPr>
        </p:nvSpPr>
        <p:spPr>
          <a:xfrm>
            <a:off x="3223923" y="1121805"/>
            <a:ext cx="8046720" cy="804862"/>
          </a:xfrm>
        </p:spPr>
        <p:txBody>
          <a:bodyPr>
            <a:noAutofit/>
          </a:bodyPr>
          <a:lstStyle/>
          <a:p>
            <a:r>
              <a:rPr lang="en-US" b="1" dirty="0" smtClean="0"/>
              <a:t>On a scale from 0-10 how important is it for you to find work?</a:t>
            </a:r>
          </a:p>
          <a:p>
            <a:endParaRPr lang="en-US" b="1" dirty="0" smtClean="0"/>
          </a:p>
          <a:p>
            <a:r>
              <a:rPr lang="en-US" b="1" dirty="0" smtClean="0"/>
              <a:t>On a scale from 0-10 how confident are you in your ability to find work?</a:t>
            </a:r>
            <a:endParaRPr lang="en-US" b="1" dirty="0"/>
          </a:p>
        </p:txBody>
      </p:sp>
    </p:spTree>
    <p:extLst>
      <p:ext uri="{BB962C8B-B14F-4D97-AF65-F5344CB8AC3E}">
        <p14:creationId xmlns:p14="http://schemas.microsoft.com/office/powerpoint/2010/main" val="6215892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Miracle/Magic Wand Question</a:t>
            </a:r>
            <a:endParaRPr lang="en-US" dirty="0"/>
          </a:p>
        </p:txBody>
      </p:sp>
      <p:sp>
        <p:nvSpPr>
          <p:cNvPr id="6" name="Content Placeholder 5"/>
          <p:cNvSpPr>
            <a:spLocks noGrp="1"/>
          </p:cNvSpPr>
          <p:nvPr>
            <p:ph idx="1"/>
          </p:nvPr>
        </p:nvSpPr>
        <p:spPr/>
        <p:txBody>
          <a:bodyPr>
            <a:normAutofit lnSpcReduction="10000"/>
          </a:bodyPr>
          <a:lstStyle/>
          <a:p>
            <a:pPr marL="0" indent="0">
              <a:buNone/>
            </a:pPr>
            <a:r>
              <a:rPr lang="en-US" dirty="0" smtClean="0"/>
              <a:t>“Suppose that a miracle takes place tonight and when you wake up, your most positive dreams have come true.”</a:t>
            </a:r>
          </a:p>
          <a:p>
            <a:pPr marL="0" indent="0">
              <a:buNone/>
            </a:pPr>
            <a:r>
              <a:rPr lang="en-US" dirty="0" smtClean="0"/>
              <a:t>  </a:t>
            </a:r>
          </a:p>
          <a:p>
            <a:pPr marL="0" indent="0">
              <a:buNone/>
            </a:pPr>
            <a:r>
              <a:rPr lang="en-US" sz="2600" dirty="0" smtClean="0"/>
              <a:t>What is the first thing that you notice?  </a:t>
            </a:r>
          </a:p>
          <a:p>
            <a:pPr marL="0" indent="0">
              <a:buNone/>
            </a:pPr>
            <a:r>
              <a:rPr lang="en-US" sz="2600" dirty="0" smtClean="0"/>
              <a:t>What has changed?  </a:t>
            </a:r>
          </a:p>
          <a:p>
            <a:pPr marL="0" indent="0">
              <a:buNone/>
            </a:pPr>
            <a:r>
              <a:rPr lang="en-US" sz="2600" dirty="0" smtClean="0"/>
              <a:t>Who is with you?</a:t>
            </a:r>
          </a:p>
          <a:p>
            <a:pPr marL="0" indent="0">
              <a:buNone/>
            </a:pPr>
            <a:r>
              <a:rPr lang="en-US" sz="2600" dirty="0" smtClean="0"/>
              <a:t>How does your family react to the changes?</a:t>
            </a:r>
            <a:endParaRPr lang="en-US" sz="2600" dirty="0"/>
          </a:p>
        </p:txBody>
      </p:sp>
    </p:spTree>
    <p:extLst>
      <p:ext uri="{BB962C8B-B14F-4D97-AF65-F5344CB8AC3E}">
        <p14:creationId xmlns:p14="http://schemas.microsoft.com/office/powerpoint/2010/main" val="122496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Better Days Question</a:t>
            </a:r>
            <a:endParaRPr lang="en-US" dirty="0"/>
          </a:p>
        </p:txBody>
      </p:sp>
      <p:sp>
        <p:nvSpPr>
          <p:cNvPr id="3" name="Content Placeholder 2"/>
          <p:cNvSpPr>
            <a:spLocks noGrp="1"/>
          </p:cNvSpPr>
          <p:nvPr>
            <p:ph idx="1"/>
          </p:nvPr>
        </p:nvSpPr>
        <p:spPr/>
        <p:txBody>
          <a:bodyPr/>
          <a:lstStyle/>
          <a:p>
            <a:pPr marL="0" indent="0">
              <a:buNone/>
            </a:pPr>
            <a:r>
              <a:rPr lang="en-US" dirty="0" smtClean="0"/>
              <a:t>“Do you remember a time when things were going better for you?”</a:t>
            </a:r>
          </a:p>
          <a:p>
            <a:pPr marL="0" indent="0">
              <a:buNone/>
            </a:pPr>
            <a:endParaRPr lang="en-US" dirty="0"/>
          </a:p>
          <a:p>
            <a:pPr marL="0" indent="0">
              <a:buNone/>
            </a:pPr>
            <a:r>
              <a:rPr lang="en-US" sz="2600" dirty="0" smtClean="0"/>
              <a:t>What was different (with you, with the environment, etc.)?</a:t>
            </a:r>
          </a:p>
          <a:p>
            <a:pPr marL="0" indent="0">
              <a:buNone/>
            </a:pPr>
            <a:r>
              <a:rPr lang="en-US" sz="2600" dirty="0" smtClean="0"/>
              <a:t>What were you doing to overcome barriers?</a:t>
            </a:r>
          </a:p>
          <a:p>
            <a:pPr marL="0" indent="0">
              <a:buNone/>
            </a:pPr>
            <a:r>
              <a:rPr lang="en-US" sz="2600" dirty="0" smtClean="0"/>
              <a:t>How were you feeling at the time?</a:t>
            </a:r>
          </a:p>
          <a:p>
            <a:pPr marL="0" indent="0">
              <a:buNone/>
            </a:pPr>
            <a:r>
              <a:rPr lang="en-US" sz="2600" dirty="0" smtClean="0"/>
              <a:t>Was anyone else sharing in your success?</a:t>
            </a:r>
          </a:p>
          <a:p>
            <a:pPr marL="0" indent="0">
              <a:buNone/>
            </a:pPr>
            <a:endParaRPr lang="en-US" sz="2600" dirty="0" smtClean="0"/>
          </a:p>
          <a:p>
            <a:pPr marL="0" indent="0">
              <a:buNone/>
            </a:pPr>
            <a:endParaRPr lang="en-US" sz="2600" dirty="0" smtClean="0"/>
          </a:p>
        </p:txBody>
      </p:sp>
    </p:spTree>
    <p:extLst>
      <p:ext uri="{BB962C8B-B14F-4D97-AF65-F5344CB8AC3E}">
        <p14:creationId xmlns:p14="http://schemas.microsoft.com/office/powerpoint/2010/main" val="201999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6115" y="565695"/>
            <a:ext cx="8569779" cy="1143000"/>
          </a:xfrm>
        </p:spPr>
        <p:txBody>
          <a:bodyPr/>
          <a:lstStyle/>
          <a:p>
            <a:r>
              <a:rPr lang="en-US" dirty="0" smtClean="0"/>
              <a:t>Decisional Balance Worksheet</a:t>
            </a:r>
            <a:endParaRPr lang="en-US" dirty="0"/>
          </a:p>
        </p:txBody>
      </p:sp>
      <p:pic>
        <p:nvPicPr>
          <p:cNvPr id="4" name="Content Placeholder 3" descr="http://www.ahrq.gov/sites/default/files/wysiwyg/professionals/prevention-chronic-care/improve/community/obesity-toolkit/obtoolkit-tool14b.jpg">
            <a:hlinkClick r:id="rId3"/>
          </p:cNvPr>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a:xfrm>
            <a:off x="3114261" y="1577008"/>
            <a:ext cx="6546574" cy="5174974"/>
          </a:xfrm>
          <a:prstGeom prst="rect">
            <a:avLst/>
          </a:prstGeom>
          <a:ln>
            <a:noFill/>
          </a:ln>
          <a:effectLst>
            <a:outerShdw blurRad="190500" algn="tl" rotWithShape="0">
              <a:srgbClr val="000000">
                <a:alpha val="70000"/>
              </a:srgbClr>
            </a:outerShdw>
          </a:effectLst>
        </p:spPr>
      </p:pic>
      <p:sp>
        <p:nvSpPr>
          <p:cNvPr id="5" name="TextBox 4"/>
          <p:cNvSpPr txBox="1"/>
          <p:nvPr/>
        </p:nvSpPr>
        <p:spPr>
          <a:xfrm>
            <a:off x="4969565" y="3048000"/>
            <a:ext cx="4015409" cy="523220"/>
          </a:xfrm>
          <a:prstGeom prst="rect">
            <a:avLst/>
          </a:prstGeom>
          <a:noFill/>
        </p:spPr>
        <p:txBody>
          <a:bodyPr wrap="square" rtlCol="0">
            <a:spAutoFit/>
          </a:bodyPr>
          <a:lstStyle/>
          <a:p>
            <a:r>
              <a:rPr lang="en-US" sz="2800" dirty="0" smtClean="0"/>
              <a:t>1.                           4.              </a:t>
            </a:r>
            <a:endParaRPr lang="en-US" dirty="0"/>
          </a:p>
        </p:txBody>
      </p:sp>
      <p:sp>
        <p:nvSpPr>
          <p:cNvPr id="6" name="TextBox 5"/>
          <p:cNvSpPr txBox="1"/>
          <p:nvPr/>
        </p:nvSpPr>
        <p:spPr>
          <a:xfrm>
            <a:off x="4744278" y="5446643"/>
            <a:ext cx="3909392" cy="523220"/>
          </a:xfrm>
          <a:prstGeom prst="rect">
            <a:avLst/>
          </a:prstGeom>
          <a:noFill/>
        </p:spPr>
        <p:txBody>
          <a:bodyPr wrap="square" rtlCol="0">
            <a:spAutoFit/>
          </a:bodyPr>
          <a:lstStyle/>
          <a:p>
            <a:r>
              <a:rPr lang="en-US" sz="2800" dirty="0" smtClean="0"/>
              <a:t>  2.                            3.             </a:t>
            </a:r>
            <a:endParaRPr lang="en-US" dirty="0"/>
          </a:p>
        </p:txBody>
      </p:sp>
    </p:spTree>
    <p:extLst>
      <p:ext uri="{BB962C8B-B14F-4D97-AF65-F5344CB8AC3E}">
        <p14:creationId xmlns:p14="http://schemas.microsoft.com/office/powerpoint/2010/main" val="322296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
            </a:pPr>
            <a:r>
              <a:rPr lang="en-US" sz="1900" dirty="0"/>
              <a:t>Clark, J., </a:t>
            </a:r>
            <a:r>
              <a:rPr lang="en-US" sz="1900" dirty="0" err="1"/>
              <a:t>Galván</a:t>
            </a:r>
            <a:r>
              <a:rPr lang="en-US" sz="1900" dirty="0"/>
              <a:t>-Ramos, P. </a:t>
            </a:r>
            <a:r>
              <a:rPr lang="en-US" sz="1900" dirty="0" err="1"/>
              <a:t>Schwickerath</a:t>
            </a:r>
            <a:r>
              <a:rPr lang="en-US" sz="1900" dirty="0"/>
              <a:t>, J. and Worden, L. (2016) Motivational Interviewing Toolbox [PowerPoint Slides]</a:t>
            </a:r>
          </a:p>
          <a:p>
            <a:pPr>
              <a:buFont typeface="Wingdings" panose="05000000000000000000" pitchFamily="2" charset="2"/>
              <a:buChar char="§"/>
            </a:pPr>
            <a:endParaRPr lang="en-US" sz="1900" dirty="0" smtClean="0"/>
          </a:p>
          <a:p>
            <a:pPr>
              <a:buFont typeface="Wingdings" panose="05000000000000000000" pitchFamily="2" charset="2"/>
              <a:buChar char="§"/>
            </a:pPr>
            <a:r>
              <a:rPr lang="en-US" sz="1900" dirty="0" err="1" smtClean="0"/>
              <a:t>Matulich</a:t>
            </a:r>
            <a:r>
              <a:rPr lang="en-US" sz="1900" dirty="0"/>
              <a:t>, William (2017) Motivational Interviewing: An Introductory Workshop [PowerPoint Slides</a:t>
            </a:r>
            <a:r>
              <a:rPr lang="en-US" sz="1900" dirty="0" smtClean="0"/>
              <a:t>]</a:t>
            </a:r>
          </a:p>
          <a:p>
            <a:pPr>
              <a:buFont typeface="Wingdings" panose="05000000000000000000" pitchFamily="2" charset="2"/>
              <a:buChar char="§"/>
            </a:pPr>
            <a:endParaRPr lang="en-US" sz="1900" dirty="0"/>
          </a:p>
          <a:p>
            <a:pPr>
              <a:buFont typeface="Wingdings" panose="05000000000000000000" pitchFamily="2" charset="2"/>
              <a:buChar char="§"/>
            </a:pPr>
            <a:r>
              <a:rPr lang="en-US" sz="1900" dirty="0"/>
              <a:t>Miller, W.R. and </a:t>
            </a:r>
            <a:r>
              <a:rPr lang="en-US" sz="1900" dirty="0" err="1"/>
              <a:t>Rollnick</a:t>
            </a:r>
            <a:r>
              <a:rPr lang="en-US" sz="1900" dirty="0"/>
              <a:t>, S. (2013). Motivational Interviewing: Helping People Change. New York, NY: The Guilford Press</a:t>
            </a:r>
            <a:r>
              <a:rPr lang="en-US" sz="1900" dirty="0" smtClean="0"/>
              <a:t>.</a:t>
            </a:r>
          </a:p>
          <a:p>
            <a:pPr>
              <a:buFont typeface="Wingdings" panose="05000000000000000000" pitchFamily="2" charset="2"/>
              <a:buChar char="§"/>
            </a:pPr>
            <a:endParaRPr lang="en-US" sz="1900" dirty="0"/>
          </a:p>
          <a:p>
            <a:pPr>
              <a:buFont typeface="Wingdings" panose="05000000000000000000" pitchFamily="2" charset="2"/>
              <a:buChar char="§"/>
            </a:pPr>
            <a:r>
              <a:rPr lang="en-US" sz="1900" dirty="0" err="1"/>
              <a:t>Prochaska</a:t>
            </a:r>
            <a:r>
              <a:rPr lang="en-US" sz="1900" dirty="0"/>
              <a:t>, J.O., </a:t>
            </a:r>
            <a:r>
              <a:rPr lang="en-US" sz="1900" dirty="0" err="1"/>
              <a:t>DiClemente</a:t>
            </a:r>
            <a:r>
              <a:rPr lang="en-US" sz="1900" dirty="0"/>
              <a:t>, C.C., Norcross, J.C. (1992). In search of how people change. Applications to addictive </a:t>
            </a:r>
            <a:r>
              <a:rPr lang="en-US" sz="1900" dirty="0" err="1"/>
              <a:t>behaviours</a:t>
            </a:r>
            <a:r>
              <a:rPr lang="en-US" sz="1900" dirty="0"/>
              <a:t>. Am </a:t>
            </a:r>
            <a:r>
              <a:rPr lang="en-US" sz="1900" dirty="0" err="1"/>
              <a:t>Psychol</a:t>
            </a:r>
            <a:r>
              <a:rPr lang="en-US" sz="1900" dirty="0"/>
              <a:t> 47:1102</a:t>
            </a:r>
            <a:r>
              <a:rPr lang="en-US" sz="1900" dirty="0" smtClean="0"/>
              <a:t>.</a:t>
            </a:r>
          </a:p>
          <a:p>
            <a:pPr>
              <a:buFont typeface="Wingdings" panose="05000000000000000000" pitchFamily="2" charset="2"/>
              <a:buChar char="§"/>
            </a:pPr>
            <a:endParaRPr lang="en-US" sz="1900" dirty="0"/>
          </a:p>
          <a:p>
            <a:pPr>
              <a:buFont typeface="Wingdings" panose="05000000000000000000" pitchFamily="2" charset="2"/>
              <a:buChar char="§"/>
            </a:pPr>
            <a:r>
              <a:rPr lang="en-US" sz="1900" dirty="0" err="1" smtClean="0"/>
              <a:t>Rosengren</a:t>
            </a:r>
            <a:r>
              <a:rPr lang="en-US" sz="1900" dirty="0" smtClean="0"/>
              <a:t>, D.B. (2009) Building Motivational Interviewing Skills: A Practitioner Workbook. </a:t>
            </a:r>
            <a:r>
              <a:rPr lang="en-US" sz="1900" dirty="0"/>
              <a:t>New York, NY: The Guilford Press.</a:t>
            </a:r>
          </a:p>
          <a:p>
            <a:pPr marL="0" indent="0">
              <a:buNone/>
            </a:pPr>
            <a:endParaRPr lang="en-US" sz="1900" dirty="0"/>
          </a:p>
          <a:p>
            <a:pPr marL="0" indent="0">
              <a:buNone/>
            </a:pPr>
            <a:endParaRPr lang="en-US" dirty="0"/>
          </a:p>
        </p:txBody>
      </p:sp>
    </p:spTree>
    <p:extLst>
      <p:ext uri="{BB962C8B-B14F-4D97-AF65-F5344CB8AC3E}">
        <p14:creationId xmlns:p14="http://schemas.microsoft.com/office/powerpoint/2010/main" val="11141756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MI Resources </a:t>
            </a:r>
            <a:endParaRPr lang="en-US" dirty="0"/>
          </a:p>
        </p:txBody>
      </p:sp>
      <p:sp>
        <p:nvSpPr>
          <p:cNvPr id="3" name="Content Placeholder 2"/>
          <p:cNvSpPr>
            <a:spLocks noGrp="1"/>
          </p:cNvSpPr>
          <p:nvPr>
            <p:ph idx="1"/>
          </p:nvPr>
        </p:nvSpPr>
        <p:spPr>
          <a:xfrm>
            <a:off x="302161" y="2196193"/>
            <a:ext cx="9582067" cy="3929970"/>
          </a:xfrm>
        </p:spPr>
        <p:txBody>
          <a:bodyPr>
            <a:normAutofit fontScale="92500" lnSpcReduction="10000"/>
          </a:bodyPr>
          <a:lstStyle/>
          <a:p>
            <a:r>
              <a:rPr lang="en-US" b="1" dirty="0"/>
              <a:t>Motivational Interviewing Network of </a:t>
            </a:r>
            <a:r>
              <a:rPr lang="en-US" b="1" dirty="0" smtClean="0"/>
              <a:t>Trainers</a:t>
            </a:r>
            <a:endParaRPr lang="en-US" dirty="0" smtClean="0"/>
          </a:p>
          <a:p>
            <a:pPr marL="457200" lvl="1" indent="0">
              <a:buNone/>
            </a:pPr>
            <a:r>
              <a:rPr lang="en-US" altLang="en-US" dirty="0" smtClean="0">
                <a:hlinkClick r:id="rId2"/>
              </a:rPr>
              <a:t>www.motivationalinterviewing.org</a:t>
            </a:r>
            <a:endParaRPr lang="en-US" altLang="en-US" dirty="0" smtClean="0"/>
          </a:p>
          <a:p>
            <a:pPr marL="457200" lvl="1" indent="0">
              <a:buNone/>
            </a:pPr>
            <a:endParaRPr lang="en-US" altLang="en-US" dirty="0"/>
          </a:p>
          <a:p>
            <a:r>
              <a:rPr lang="en-US" altLang="en-US" b="1" dirty="0"/>
              <a:t>Stephen </a:t>
            </a:r>
            <a:r>
              <a:rPr lang="en-US" altLang="en-US" b="1" dirty="0" err="1"/>
              <a:t>Rollnick’s</a:t>
            </a:r>
            <a:r>
              <a:rPr lang="en-US" altLang="en-US" b="1" dirty="0"/>
              <a:t> personal </a:t>
            </a:r>
            <a:r>
              <a:rPr lang="en-US" altLang="en-US" b="1" dirty="0" smtClean="0"/>
              <a:t>website</a:t>
            </a:r>
          </a:p>
          <a:p>
            <a:pPr marL="400050" lvl="1" indent="0">
              <a:buNone/>
            </a:pPr>
            <a:r>
              <a:rPr lang="en-US" altLang="en-US" dirty="0" smtClean="0">
                <a:hlinkClick r:id="rId3"/>
              </a:rPr>
              <a:t>www.stephenrollnick.com</a:t>
            </a:r>
            <a:endParaRPr lang="en-US" altLang="en-US" dirty="0"/>
          </a:p>
          <a:p>
            <a:endParaRPr lang="en-US" altLang="en-US" b="1" dirty="0"/>
          </a:p>
          <a:p>
            <a:r>
              <a:rPr lang="en-US" altLang="en-US" b="1" dirty="0" smtClean="0"/>
              <a:t>Dr. </a:t>
            </a:r>
            <a:r>
              <a:rPr lang="en-US" altLang="en-US" b="1" dirty="0" smtClean="0"/>
              <a:t>William </a:t>
            </a:r>
            <a:r>
              <a:rPr lang="en-US" altLang="en-US" b="1" dirty="0" err="1" smtClean="0"/>
              <a:t>Matulich</a:t>
            </a:r>
            <a:r>
              <a:rPr lang="en-US" altLang="en-US" b="1" dirty="0"/>
              <a:t> </a:t>
            </a:r>
            <a:r>
              <a:rPr lang="en-US" altLang="en-US" b="1" dirty="0" smtClean="0"/>
              <a:t>training website</a:t>
            </a:r>
          </a:p>
          <a:p>
            <a:pPr marL="400050" lvl="1" indent="0">
              <a:buNone/>
            </a:pPr>
            <a:r>
              <a:rPr lang="en-US" altLang="en-US" dirty="0" smtClean="0">
                <a:hlinkClick r:id="rId4"/>
              </a:rPr>
              <a:t>www.motivationalinterviewingonline.com/Welcome.html</a:t>
            </a:r>
            <a:endParaRPr lang="en-US" altLang="en-US" dirty="0" smtClean="0"/>
          </a:p>
        </p:txBody>
      </p:sp>
    </p:spTree>
    <p:extLst>
      <p:ext uri="{BB962C8B-B14F-4D97-AF65-F5344CB8AC3E}">
        <p14:creationId xmlns:p14="http://schemas.microsoft.com/office/powerpoint/2010/main" val="4963401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Motivational Interviewing?</a:t>
            </a:r>
            <a:endParaRPr lang="en-US" dirty="0"/>
          </a:p>
        </p:txBody>
      </p:sp>
      <p:sp>
        <p:nvSpPr>
          <p:cNvPr id="3" name="Content Placeholder 2"/>
          <p:cNvSpPr>
            <a:spLocks noGrp="1"/>
          </p:cNvSpPr>
          <p:nvPr>
            <p:ph idx="1"/>
          </p:nvPr>
        </p:nvSpPr>
        <p:spPr/>
        <p:txBody>
          <a:bodyPr/>
          <a:lstStyle/>
          <a:p>
            <a:r>
              <a:rPr lang="en-US" dirty="0" smtClean="0"/>
              <a:t>It is client-centered and empowering.</a:t>
            </a:r>
          </a:p>
          <a:p>
            <a:r>
              <a:rPr lang="en-US" dirty="0" smtClean="0"/>
              <a:t>It honors </a:t>
            </a:r>
            <a:r>
              <a:rPr lang="en-US" b="1" u="sng" dirty="0" smtClean="0"/>
              <a:t>autonomy</a:t>
            </a:r>
            <a:r>
              <a:rPr lang="en-US" dirty="0" smtClean="0"/>
              <a:t> and self determination.</a:t>
            </a:r>
          </a:p>
          <a:p>
            <a:r>
              <a:rPr lang="en-US" dirty="0" smtClean="0"/>
              <a:t>It is more effective than confrontation, information and advice giving.</a:t>
            </a:r>
          </a:p>
          <a:p>
            <a:r>
              <a:rPr lang="en-US" dirty="0" smtClean="0"/>
              <a:t>Increases buy-in of participants, leading to better plans and longer lasting changes. </a:t>
            </a:r>
          </a:p>
          <a:p>
            <a:r>
              <a:rPr lang="en-US" dirty="0" smtClean="0"/>
              <a:t>It is evidence based.</a:t>
            </a:r>
            <a:endParaRPr lang="en-US" dirty="0"/>
          </a:p>
        </p:txBody>
      </p:sp>
    </p:spTree>
    <p:extLst>
      <p:ext uri="{BB962C8B-B14F-4D97-AF65-F5344CB8AC3E}">
        <p14:creationId xmlns:p14="http://schemas.microsoft.com/office/powerpoint/2010/main" val="126171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can I use MI?</a:t>
            </a:r>
            <a:endParaRPr lang="en-US" dirty="0"/>
          </a:p>
        </p:txBody>
      </p:sp>
      <p:sp>
        <p:nvSpPr>
          <p:cNvPr id="3" name="Content Placeholder 2"/>
          <p:cNvSpPr>
            <a:spLocks noGrp="1"/>
          </p:cNvSpPr>
          <p:nvPr>
            <p:ph idx="1"/>
          </p:nvPr>
        </p:nvSpPr>
        <p:spPr>
          <a:xfrm>
            <a:off x="1603332" y="2196193"/>
            <a:ext cx="7002049" cy="3929970"/>
          </a:xfrm>
        </p:spPr>
        <p:txBody>
          <a:bodyPr>
            <a:normAutofit fontScale="70000" lnSpcReduction="20000"/>
          </a:bodyPr>
          <a:lstStyle/>
          <a:p>
            <a:pPr marL="0" indent="0">
              <a:buNone/>
            </a:pPr>
            <a:r>
              <a:rPr lang="en-US" b="1" dirty="0" smtClean="0"/>
              <a:t>Any time you are charged with assisting someone </a:t>
            </a:r>
            <a:r>
              <a:rPr lang="en-US" b="1" dirty="0" smtClean="0"/>
              <a:t>to </a:t>
            </a:r>
            <a:r>
              <a:rPr lang="en-US" b="1" dirty="0" smtClean="0"/>
              <a:t>a behavioral change.</a:t>
            </a:r>
          </a:p>
          <a:p>
            <a:pPr marL="0" indent="0">
              <a:buNone/>
            </a:pPr>
            <a:endParaRPr lang="en-US" dirty="0" smtClean="0"/>
          </a:p>
          <a:p>
            <a:r>
              <a:rPr lang="en-US" dirty="0" smtClean="0"/>
              <a:t>From intake to closure, MI can help us clearly define strengths and create achievable employment goals through partnership with the job seeker.</a:t>
            </a:r>
          </a:p>
          <a:p>
            <a:endParaRPr lang="en-US" dirty="0" smtClean="0"/>
          </a:p>
          <a:p>
            <a:r>
              <a:rPr lang="en-US" dirty="0" smtClean="0"/>
              <a:t>MI skills may be used with job seekers who are experiencing ambivalence toward change.</a:t>
            </a:r>
          </a:p>
          <a:p>
            <a:endParaRPr lang="en-US" dirty="0" smtClean="0"/>
          </a:p>
          <a:p>
            <a:r>
              <a:rPr lang="en-US" dirty="0" smtClean="0"/>
              <a:t>Could be particularly helpful with “difficult” cases where progress has stalled or regressed.</a:t>
            </a:r>
          </a:p>
        </p:txBody>
      </p:sp>
      <p:pic>
        <p:nvPicPr>
          <p:cNvPr id="4" name="Picture 3"/>
          <p:cNvPicPr>
            <a:picLocks noChangeAspect="1"/>
          </p:cNvPicPr>
          <p:nvPr/>
        </p:nvPicPr>
        <p:blipFill>
          <a:blip r:embed="rId3"/>
          <a:stretch>
            <a:fillRect/>
          </a:stretch>
        </p:blipFill>
        <p:spPr>
          <a:xfrm>
            <a:off x="8605381" y="1907478"/>
            <a:ext cx="3596952" cy="3218967"/>
          </a:xfrm>
          <a:prstGeom prst="rect">
            <a:avLst/>
          </a:prstGeom>
        </p:spPr>
      </p:pic>
    </p:spTree>
    <p:extLst>
      <p:ext uri="{BB962C8B-B14F-4D97-AF65-F5344CB8AC3E}">
        <p14:creationId xmlns:p14="http://schemas.microsoft.com/office/powerpoint/2010/main" val="135337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t>Today’s Working Definition of MI:</a:t>
            </a:r>
            <a:endParaRPr lang="en-US" sz="4000" dirty="0"/>
          </a:p>
        </p:txBody>
      </p:sp>
      <p:sp>
        <p:nvSpPr>
          <p:cNvPr id="6" name="Content Placeholder 5"/>
          <p:cNvSpPr>
            <a:spLocks noGrp="1"/>
          </p:cNvSpPr>
          <p:nvPr>
            <p:ph idx="1"/>
          </p:nvPr>
        </p:nvSpPr>
        <p:spPr/>
        <p:txBody>
          <a:bodyPr/>
          <a:lstStyle/>
          <a:p>
            <a:pPr marL="457200" lvl="1" indent="0">
              <a:buNone/>
            </a:pPr>
            <a:r>
              <a:rPr lang="en-US" sz="4000" dirty="0" smtClean="0"/>
              <a:t>Motivational Interviewing is a collaborative way of exploring change with job seekers who are experiencing ambivalence.</a:t>
            </a:r>
            <a:endParaRPr lang="en-US" sz="1600" dirty="0"/>
          </a:p>
        </p:txBody>
      </p:sp>
    </p:spTree>
    <p:extLst>
      <p:ext uri="{BB962C8B-B14F-4D97-AF65-F5344CB8AC3E}">
        <p14:creationId xmlns:p14="http://schemas.microsoft.com/office/powerpoint/2010/main" val="2597964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Our own ambivalence about MI</a:t>
            </a:r>
            <a:endParaRPr lang="en-US" dirty="0"/>
          </a:p>
        </p:txBody>
      </p:sp>
      <p:sp>
        <p:nvSpPr>
          <p:cNvPr id="5" name="Content Placeholder 4"/>
          <p:cNvSpPr>
            <a:spLocks noGrp="1"/>
          </p:cNvSpPr>
          <p:nvPr>
            <p:ph idx="1"/>
          </p:nvPr>
        </p:nvSpPr>
        <p:spPr/>
        <p:txBody>
          <a:bodyPr>
            <a:normAutofit fontScale="92500" lnSpcReduction="10000"/>
          </a:bodyPr>
          <a:lstStyle/>
          <a:p>
            <a:pPr marL="0" indent="0">
              <a:buNone/>
            </a:pPr>
            <a:r>
              <a:rPr lang="en-US" sz="2800" b="1" dirty="0" smtClean="0"/>
              <a:t>“I’ve always done it this way, I don’t have time to learn a new way of communicating with my job seekers.”</a:t>
            </a:r>
          </a:p>
          <a:p>
            <a:pPr marL="0" indent="0">
              <a:buNone/>
            </a:pPr>
            <a:endParaRPr lang="en-US" sz="2800" b="1" dirty="0" smtClean="0"/>
          </a:p>
          <a:p>
            <a:pPr marL="0" indent="0">
              <a:buNone/>
            </a:pPr>
            <a:r>
              <a:rPr lang="en-US" sz="2800" b="1" dirty="0" smtClean="0"/>
              <a:t>“This is not applicable to my job.”</a:t>
            </a:r>
          </a:p>
          <a:p>
            <a:pPr marL="0" indent="0">
              <a:buNone/>
            </a:pPr>
            <a:endParaRPr lang="en-US" sz="2800" b="1" dirty="0"/>
          </a:p>
          <a:p>
            <a:pPr marL="0" indent="0">
              <a:buNone/>
            </a:pPr>
            <a:r>
              <a:rPr lang="en-US" sz="2800" b="1" dirty="0" smtClean="0"/>
              <a:t>“This will not work with my difficult clients.”</a:t>
            </a:r>
          </a:p>
          <a:p>
            <a:pPr marL="0" indent="0">
              <a:buNone/>
            </a:pPr>
            <a:endParaRPr lang="en-US" sz="2800" b="1" dirty="0"/>
          </a:p>
          <a:p>
            <a:pPr marL="0" indent="0">
              <a:buNone/>
            </a:pPr>
            <a:r>
              <a:rPr lang="en-US" sz="2800" b="1" dirty="0" smtClean="0"/>
              <a:t>“All of this talking will slow progress toward mandated deadlines.”</a:t>
            </a:r>
            <a:endParaRPr lang="en-US" sz="2800" b="1" dirty="0"/>
          </a:p>
        </p:txBody>
      </p:sp>
    </p:spTree>
    <p:extLst>
      <p:ext uri="{BB962C8B-B14F-4D97-AF65-F5344CB8AC3E}">
        <p14:creationId xmlns:p14="http://schemas.microsoft.com/office/powerpoint/2010/main" val="94043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Spirit of MI</a:t>
            </a:r>
            <a:endParaRPr lang="en-US" dirty="0"/>
          </a:p>
        </p:txBody>
      </p:sp>
      <p:sp>
        <p:nvSpPr>
          <p:cNvPr id="5" name="Content Placeholder 4"/>
          <p:cNvSpPr>
            <a:spLocks noGrp="1"/>
          </p:cNvSpPr>
          <p:nvPr>
            <p:ph idx="1"/>
          </p:nvPr>
        </p:nvSpPr>
        <p:spPr>
          <a:xfrm>
            <a:off x="2694214" y="1722783"/>
            <a:ext cx="8888186" cy="4757530"/>
          </a:xfrm>
        </p:spPr>
        <p:txBody>
          <a:bodyPr>
            <a:normAutofit/>
          </a:bodyPr>
          <a:lstStyle/>
          <a:p>
            <a:pPr>
              <a:lnSpc>
                <a:spcPct val="150000"/>
              </a:lnSpc>
            </a:pPr>
            <a:r>
              <a:rPr lang="en-US" altLang="en-US" sz="2200" b="1" u="sng" dirty="0"/>
              <a:t>Partnership</a:t>
            </a:r>
            <a:r>
              <a:rPr lang="en-US" altLang="en-US" sz="2200" dirty="0"/>
              <a:t>:  </a:t>
            </a:r>
            <a:r>
              <a:rPr lang="en-US" altLang="en-US" sz="2200" dirty="0" smtClean="0"/>
              <a:t>An active </a:t>
            </a:r>
            <a:r>
              <a:rPr lang="en-US" altLang="en-US" sz="2200" dirty="0"/>
              <a:t>collaboration between two experts (yourself and the job </a:t>
            </a:r>
            <a:r>
              <a:rPr lang="en-US" altLang="en-US" sz="2200" dirty="0" smtClean="0"/>
              <a:t>seeker). Partnership </a:t>
            </a:r>
            <a:r>
              <a:rPr lang="en-US" altLang="en-US" sz="2200" dirty="0"/>
              <a:t>is </a:t>
            </a:r>
            <a:r>
              <a:rPr lang="en-US" altLang="en-US" sz="2200" dirty="0" smtClean="0"/>
              <a:t>critical for change because neither is able to accomplish </a:t>
            </a:r>
            <a:r>
              <a:rPr lang="en-US" altLang="en-US" sz="2200" dirty="0"/>
              <a:t>the goal on our own</a:t>
            </a:r>
            <a:r>
              <a:rPr lang="en-US" altLang="en-US" sz="2200" dirty="0" smtClean="0"/>
              <a:t>.</a:t>
            </a:r>
            <a:endParaRPr lang="en-US" altLang="en-US" sz="2200" dirty="0"/>
          </a:p>
          <a:p>
            <a:pPr>
              <a:lnSpc>
                <a:spcPct val="150000"/>
              </a:lnSpc>
            </a:pPr>
            <a:r>
              <a:rPr lang="en-US" altLang="en-US" sz="2200" b="1" u="sng" dirty="0" smtClean="0"/>
              <a:t>Acceptance</a:t>
            </a:r>
            <a:r>
              <a:rPr lang="en-US" altLang="en-US" sz="2200" dirty="0" smtClean="0"/>
              <a:t>: Promotes </a:t>
            </a:r>
            <a:r>
              <a:rPr lang="en-US" altLang="en-US" sz="2200" dirty="0"/>
              <a:t>the job </a:t>
            </a:r>
            <a:r>
              <a:rPr lang="en-US" altLang="en-US" sz="2200" dirty="0" smtClean="0"/>
              <a:t>seeker’s autonomy</a:t>
            </a:r>
            <a:r>
              <a:rPr lang="en-US" altLang="en-US" sz="2200" dirty="0"/>
              <a:t> </a:t>
            </a:r>
            <a:r>
              <a:rPr lang="en-US" altLang="en-US" sz="2200" dirty="0" smtClean="0"/>
              <a:t>and strengths.</a:t>
            </a:r>
            <a:endParaRPr lang="en-US" altLang="en-US" sz="2200" dirty="0"/>
          </a:p>
          <a:p>
            <a:pPr>
              <a:lnSpc>
                <a:spcPct val="150000"/>
              </a:lnSpc>
            </a:pPr>
            <a:r>
              <a:rPr lang="en-US" altLang="en-US" sz="2200" b="1" u="sng" dirty="0"/>
              <a:t>Compassion</a:t>
            </a:r>
            <a:r>
              <a:rPr lang="en-US" altLang="en-US" sz="2200" dirty="0"/>
              <a:t>: </a:t>
            </a:r>
            <a:r>
              <a:rPr lang="en-US" altLang="en-US" sz="2200" dirty="0" smtClean="0"/>
              <a:t>Promotes the </a:t>
            </a:r>
            <a:r>
              <a:rPr lang="en-US" altLang="en-US" sz="2200" dirty="0"/>
              <a:t>job </a:t>
            </a:r>
            <a:r>
              <a:rPr lang="en-US" altLang="en-US" sz="2200" dirty="0" smtClean="0"/>
              <a:t>seeker’s best interests, prioritizing their </a:t>
            </a:r>
            <a:r>
              <a:rPr lang="en-US" altLang="en-US" sz="2200" dirty="0"/>
              <a:t>needs. </a:t>
            </a:r>
          </a:p>
          <a:p>
            <a:pPr>
              <a:lnSpc>
                <a:spcPct val="150000"/>
              </a:lnSpc>
            </a:pPr>
            <a:r>
              <a:rPr lang="en-US" altLang="en-US" sz="2200" b="1" u="sng" dirty="0"/>
              <a:t>Evocation</a:t>
            </a:r>
            <a:r>
              <a:rPr lang="en-US" altLang="en-US" sz="2200" dirty="0"/>
              <a:t>: </a:t>
            </a:r>
            <a:r>
              <a:rPr lang="en-US" altLang="en-US" sz="2200" dirty="0" smtClean="0"/>
              <a:t>The </a:t>
            </a:r>
            <a:r>
              <a:rPr lang="en-US" altLang="en-US" sz="2200" dirty="0"/>
              <a:t>job </a:t>
            </a:r>
            <a:r>
              <a:rPr lang="en-US" altLang="en-US" sz="2200" dirty="0" smtClean="0"/>
              <a:t>seeker </a:t>
            </a:r>
            <a:r>
              <a:rPr lang="en-US" altLang="en-US" sz="2200" dirty="0"/>
              <a:t>has the knowledge, insight, and motivation inside themselves to make changes.</a:t>
            </a:r>
          </a:p>
          <a:p>
            <a:pPr marL="0" indent="0">
              <a:buNone/>
            </a:pPr>
            <a:endParaRPr lang="en-US" dirty="0"/>
          </a:p>
        </p:txBody>
      </p:sp>
      <p:pic>
        <p:nvPicPr>
          <p:cNvPr id="3" name="Picture 2"/>
          <p:cNvPicPr>
            <a:picLocks noChangeAspect="1"/>
          </p:cNvPicPr>
          <p:nvPr/>
        </p:nvPicPr>
        <p:blipFill>
          <a:blip r:embed="rId3"/>
          <a:stretch>
            <a:fillRect/>
          </a:stretch>
        </p:blipFill>
        <p:spPr>
          <a:xfrm>
            <a:off x="227539" y="1907478"/>
            <a:ext cx="2466675" cy="2308922"/>
          </a:xfrm>
          <a:prstGeom prst="rect">
            <a:avLst/>
          </a:prstGeom>
        </p:spPr>
      </p:pic>
    </p:spTree>
    <p:extLst>
      <p:ext uri="{BB962C8B-B14F-4D97-AF65-F5344CB8AC3E}">
        <p14:creationId xmlns:p14="http://schemas.microsoft.com/office/powerpoint/2010/main" val="2685022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SKILL- Empathy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Empathy is defined as the ability to understand and feel the emotions of another.</a:t>
            </a:r>
          </a:p>
          <a:p>
            <a:pPr marL="0" indent="0">
              <a:buNone/>
            </a:pPr>
            <a:endParaRPr lang="en-US" dirty="0"/>
          </a:p>
          <a:p>
            <a:r>
              <a:rPr lang="en-US" dirty="0" smtClean="0"/>
              <a:t>This allows us to acknowledge and understand the job seeker’s feelings about their current situation as well as the proposed change.</a:t>
            </a:r>
          </a:p>
          <a:p>
            <a:endParaRPr lang="en-US" dirty="0"/>
          </a:p>
          <a:p>
            <a:r>
              <a:rPr lang="en-US" dirty="0" smtClean="0"/>
              <a:t>Helps us to better understand and deal with ambivalence throughout the process.</a:t>
            </a:r>
          </a:p>
          <a:p>
            <a:endParaRPr lang="en-US" dirty="0"/>
          </a:p>
          <a:p>
            <a:endParaRPr lang="en-US" dirty="0" smtClean="0"/>
          </a:p>
          <a:p>
            <a:endParaRPr lang="en-US" dirty="0"/>
          </a:p>
        </p:txBody>
      </p:sp>
      <p:pic>
        <p:nvPicPr>
          <p:cNvPr id="4" name="Picture 3"/>
          <p:cNvPicPr>
            <a:picLocks noChangeAspect="1"/>
          </p:cNvPicPr>
          <p:nvPr/>
        </p:nvPicPr>
        <p:blipFill>
          <a:blip r:embed="rId3"/>
          <a:stretch>
            <a:fillRect/>
          </a:stretch>
        </p:blipFill>
        <p:spPr>
          <a:xfrm>
            <a:off x="9190348" y="3091237"/>
            <a:ext cx="2139881" cy="2139881"/>
          </a:xfrm>
          <a:prstGeom prst="rect">
            <a:avLst/>
          </a:prstGeom>
        </p:spPr>
      </p:pic>
    </p:spTree>
    <p:extLst>
      <p:ext uri="{BB962C8B-B14F-4D97-AF65-F5344CB8AC3E}">
        <p14:creationId xmlns:p14="http://schemas.microsoft.com/office/powerpoint/2010/main" val="1418178672"/>
      </p:ext>
    </p:extLst>
  </p:cSld>
  <p:clrMapOvr>
    <a:masterClrMapping/>
  </p:clrMapOvr>
  <p:timing>
    <p:tnLst>
      <p:par>
        <p:cTn id="1" dur="indefinite" restart="never" nodeType="tmRoot"/>
      </p:par>
    </p:tnLst>
  </p:timing>
</p:sld>
</file>

<file path=ppt/theme/theme1.xml><?xml version="1.0" encoding="utf-8"?>
<a:theme xmlns:a="http://schemas.openxmlformats.org/drawingml/2006/main" name="Iowa Workforce Development">
  <a:themeElements>
    <a:clrScheme name="Iowa Workforce Development">
      <a:dk1>
        <a:srgbClr val="39413D"/>
      </a:dk1>
      <a:lt1>
        <a:srgbClr val="FFFFFF"/>
      </a:lt1>
      <a:dk2>
        <a:srgbClr val="39413D"/>
      </a:dk2>
      <a:lt2>
        <a:srgbClr val="5F6863"/>
      </a:lt2>
      <a:accent1>
        <a:srgbClr val="00808D"/>
      </a:accent1>
      <a:accent2>
        <a:srgbClr val="B94630"/>
      </a:accent2>
      <a:accent3>
        <a:srgbClr val="4E7D4B"/>
      </a:accent3>
      <a:accent4>
        <a:srgbClr val="004156"/>
      </a:accent4>
      <a:accent5>
        <a:srgbClr val="00808D"/>
      </a:accent5>
      <a:accent6>
        <a:srgbClr val="5F6863"/>
      </a:accent6>
      <a:hlink>
        <a:srgbClr val="0000FF"/>
      </a:hlink>
      <a:folHlink>
        <a:srgbClr val="800080"/>
      </a:folHlink>
    </a:clrScheme>
    <a:fontScheme name="Iowa Workforce Develop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2201</TotalTime>
  <Words>3383</Words>
  <Application>Microsoft Office PowerPoint</Application>
  <PresentationFormat>Widescreen</PresentationFormat>
  <Paragraphs>350</Paragraphs>
  <Slides>38</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ＭＳ Ｐゴシック</vt:lpstr>
      <vt:lpstr>ＭＳ Ｐゴシック</vt:lpstr>
      <vt:lpstr>Arial</vt:lpstr>
      <vt:lpstr>Calibri</vt:lpstr>
      <vt:lpstr>Candara</vt:lpstr>
      <vt:lpstr>Wingdings</vt:lpstr>
      <vt:lpstr>Iowa Workforce Development</vt:lpstr>
      <vt:lpstr>Motivational Interviewing:  An Introduction</vt:lpstr>
      <vt:lpstr>About Me </vt:lpstr>
      <vt:lpstr>Definition of Motivational Interviewing</vt:lpstr>
      <vt:lpstr>Why use Motivational Interviewing?</vt:lpstr>
      <vt:lpstr>When can I use MI?</vt:lpstr>
      <vt:lpstr>Today’s Working Definition of MI:</vt:lpstr>
      <vt:lpstr>Our own ambivalence about MI</vt:lpstr>
      <vt:lpstr>Spirit of MI</vt:lpstr>
      <vt:lpstr>KEY SKILL- Empathy</vt:lpstr>
      <vt:lpstr>Stages of Change</vt:lpstr>
      <vt:lpstr>Pitfalls to Avoid</vt:lpstr>
      <vt:lpstr>1. Pre-Contemplation</vt:lpstr>
      <vt:lpstr>2. Contemplation</vt:lpstr>
      <vt:lpstr>3. Preparation</vt:lpstr>
      <vt:lpstr>4. Action</vt:lpstr>
      <vt:lpstr>5. Maintenance</vt:lpstr>
      <vt:lpstr>6. Relapse</vt:lpstr>
      <vt:lpstr>Essential Skills - OARS</vt:lpstr>
      <vt:lpstr>KEY SKILL - Equipoise</vt:lpstr>
      <vt:lpstr>Open-Ended Questions</vt:lpstr>
      <vt:lpstr>Closed vs Open-Ended Questions</vt:lpstr>
      <vt:lpstr>Affirmations</vt:lpstr>
      <vt:lpstr>Affirmation Statements</vt:lpstr>
      <vt:lpstr>Reflections</vt:lpstr>
      <vt:lpstr>Reflections</vt:lpstr>
      <vt:lpstr>Summaries</vt:lpstr>
      <vt:lpstr>Summaries</vt:lpstr>
      <vt:lpstr>Ambivalence Toward Change</vt:lpstr>
      <vt:lpstr>Sustain Talk vs Discord</vt:lpstr>
      <vt:lpstr>Simple Reflections</vt:lpstr>
      <vt:lpstr>Amplified Reflections</vt:lpstr>
      <vt:lpstr>Double Sided Reflections</vt:lpstr>
      <vt:lpstr>Scaling Questions</vt:lpstr>
      <vt:lpstr>Miracle/Magic Wand Question</vt:lpstr>
      <vt:lpstr>Better Days Question</vt:lpstr>
      <vt:lpstr>Decisional Balance Worksheet</vt:lpstr>
      <vt:lpstr>References</vt:lpstr>
      <vt:lpstr>Online MI Resources </vt:lpstr>
    </vt:vector>
  </TitlesOfParts>
  <Company>Iowa Workforce Development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Hommer</dc:creator>
  <cp:lastModifiedBy>Clark, Justin [DVRS]</cp:lastModifiedBy>
  <cp:revision>118</cp:revision>
  <dcterms:created xsi:type="dcterms:W3CDTF">2018-06-13T15:03:45Z</dcterms:created>
  <dcterms:modified xsi:type="dcterms:W3CDTF">2019-03-06T14:50:53Z</dcterms:modified>
</cp:coreProperties>
</file>