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61" r:id="rId2"/>
    <p:sldId id="262" r:id="rId3"/>
    <p:sldId id="269" r:id="rId4"/>
    <p:sldId id="282" r:id="rId5"/>
    <p:sldId id="272" r:id="rId6"/>
    <p:sldId id="273" r:id="rId7"/>
    <p:sldId id="274" r:id="rId8"/>
    <p:sldId id="275" r:id="rId9"/>
    <p:sldId id="278" r:id="rId10"/>
    <p:sldId id="279" r:id="rId11"/>
    <p:sldId id="28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C6D"/>
    <a:srgbClr val="015958"/>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87" d="100"/>
          <a:sy n="87" d="100"/>
        </p:scale>
        <p:origin x="44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E02B57-6814-45AB-B07F-7DC7A293C6B5}" type="datetimeFigureOut">
              <a:rPr lang="en-US" smtClean="0"/>
              <a:t>12/14/2018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E6F879-4BB7-4B08-9804-A8810A61B717}" type="slidenum">
              <a:rPr lang="en-US" smtClean="0"/>
              <a:t>‹#›</a:t>
            </a:fld>
            <a:endParaRPr lang="en-US"/>
          </a:p>
        </p:txBody>
      </p:sp>
    </p:spTree>
    <p:extLst>
      <p:ext uri="{BB962C8B-B14F-4D97-AF65-F5344CB8AC3E}">
        <p14:creationId xmlns:p14="http://schemas.microsoft.com/office/powerpoint/2010/main" val="28233227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2002" cy="6857999"/>
          </a:xfrm>
          <a:prstGeom prst="rect">
            <a:avLst/>
          </a:prstGeom>
        </p:spPr>
      </p:pic>
      <p:sp>
        <p:nvSpPr>
          <p:cNvPr id="12" name="Rectangle 3"/>
          <p:cNvSpPr/>
          <p:nvPr userDrawn="1"/>
        </p:nvSpPr>
        <p:spPr>
          <a:xfrm>
            <a:off x="2389516"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sp>
        <p:nvSpPr>
          <p:cNvPr id="2" name="Title 1"/>
          <p:cNvSpPr>
            <a:spLocks noGrp="1"/>
          </p:cNvSpPr>
          <p:nvPr>
            <p:ph type="ctrTitle" hasCustomPrompt="1"/>
          </p:nvPr>
        </p:nvSpPr>
        <p:spPr>
          <a:xfrm>
            <a:off x="3200400" y="3429000"/>
            <a:ext cx="8869135" cy="1295490"/>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08565" y="4349025"/>
            <a:ext cx="8858250" cy="1088227"/>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12/14/2018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2790330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702778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1975" y="4792435"/>
            <a:ext cx="804672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541975" y="604610"/>
            <a:ext cx="80467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41975" y="5359173"/>
            <a:ext cx="80467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374CF21-00FC-48CB-AF95-A4BB8E3D0D33}"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1668390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12/14/2018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9"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00332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Title &amp; Conten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12/14/2018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2710544"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2694214"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770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12/14/2018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
        <p:nvSpPr>
          <p:cNvPr id="10"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90596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12/14/2018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318492"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02162"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1794674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12620" y="764478"/>
            <a:ext cx="856977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53343" y="2196193"/>
            <a:ext cx="9329057" cy="39299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599" y="6356350"/>
            <a:ext cx="1072243"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7374CF21-00FC-48CB-AF95-A4BB8E3D0D33}" type="datetimeFigureOut">
              <a:rPr lang="en-US" smtClean="0"/>
              <a:pPr/>
              <a:t>12/14/2018</a:t>
            </a:fld>
            <a:endParaRPr lang="en-US" dirty="0"/>
          </a:p>
        </p:txBody>
      </p:sp>
      <p:sp>
        <p:nvSpPr>
          <p:cNvPr id="5" name="Footer Placeholder 4"/>
          <p:cNvSpPr>
            <a:spLocks noGrp="1"/>
          </p:cNvSpPr>
          <p:nvPr>
            <p:ph type="ftr" sz="quarter" idx="3"/>
          </p:nvPr>
        </p:nvSpPr>
        <p:spPr>
          <a:xfrm>
            <a:off x="1869612" y="6356350"/>
            <a:ext cx="8988888" cy="365125"/>
          </a:xfrm>
          <a:prstGeom prst="rect">
            <a:avLst/>
          </a:prstGeom>
        </p:spPr>
        <p:txBody>
          <a:bodyPr vert="horz" lIns="91440" tIns="45720" rIns="91440" bIns="45720" rtlCol="0" anchor="ctr"/>
          <a:lstStyle>
            <a:lvl1pPr algn="l">
              <a:defRPr sz="1200" b="1">
                <a:solidFill>
                  <a:srgbClr val="176C6D"/>
                </a:solidFill>
              </a:defRPr>
            </a:lvl1pPr>
          </a:lstStyle>
          <a:p>
            <a:endParaRPr lang="en-US" dirty="0"/>
          </a:p>
        </p:txBody>
      </p:sp>
      <p:sp>
        <p:nvSpPr>
          <p:cNvPr id="6" name="Slide Number Placeholder 5"/>
          <p:cNvSpPr>
            <a:spLocks noGrp="1"/>
          </p:cNvSpPr>
          <p:nvPr>
            <p:ph type="sldNum" sz="quarter" idx="4"/>
          </p:nvPr>
        </p:nvSpPr>
        <p:spPr>
          <a:xfrm>
            <a:off x="11038114" y="6356350"/>
            <a:ext cx="544286" cy="365125"/>
          </a:xfrm>
          <a:prstGeom prst="rect">
            <a:avLst/>
          </a:prstGeom>
        </p:spPr>
        <p:txBody>
          <a:bodyPr vert="horz" lIns="91440" tIns="45720" rIns="91440" bIns="45720" rtlCol="0" anchor="ctr"/>
          <a:lstStyle>
            <a:lvl1pPr algn="r">
              <a:defRPr sz="1200" b="1">
                <a:solidFill>
                  <a:srgbClr val="176C6D"/>
                </a:solidFill>
              </a:defRPr>
            </a:lvl1pPr>
          </a:lstStyle>
          <a:p>
            <a:fld id="{F6D821BF-F8A1-477A-A489-46F0D374796A}" type="slidenum">
              <a:rPr lang="en-US" smtClean="0"/>
              <a:pPr/>
              <a:t>‹#›</a:t>
            </a:fld>
            <a:endParaRPr lang="en-US" dirty="0"/>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164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728" r:id="rId4"/>
    <p:sldLayoutId id="2147483729" r:id="rId5"/>
    <p:sldLayoutId id="2147483731" r:id="rId6"/>
    <p:sldLayoutId id="2147483730" r:id="rId7"/>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76C6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PAGE.EASTIN@IWD.IOWA.GO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200408"/>
            <a:ext cx="8869135" cy="1295490"/>
          </a:xfrm>
        </p:spPr>
        <p:txBody>
          <a:bodyPr/>
          <a:lstStyle/>
          <a:p>
            <a:r>
              <a:rPr lang="en-US" dirty="0" smtClean="0"/>
              <a:t>Americans with Disabilities Act- Title II</a:t>
            </a:r>
            <a:endParaRPr lang="en-US" dirty="0"/>
          </a:p>
        </p:txBody>
      </p:sp>
      <p:sp>
        <p:nvSpPr>
          <p:cNvPr id="3" name="Subtitle 2"/>
          <p:cNvSpPr>
            <a:spLocks noGrp="1"/>
          </p:cNvSpPr>
          <p:nvPr>
            <p:ph type="subTitle" idx="1"/>
          </p:nvPr>
        </p:nvSpPr>
        <p:spPr>
          <a:xfrm>
            <a:off x="3208565" y="4120433"/>
            <a:ext cx="8858250" cy="1088227"/>
          </a:xfrm>
        </p:spPr>
        <p:txBody>
          <a:bodyPr/>
          <a:lstStyle/>
          <a:p>
            <a:r>
              <a:rPr lang="en-US" dirty="0" smtClean="0"/>
              <a:t>Page Eastin, Iowa Workforce Development</a:t>
            </a:r>
            <a:endParaRPr lang="en-US" dirty="0"/>
          </a:p>
        </p:txBody>
      </p:sp>
    </p:spTree>
    <p:extLst>
      <p:ext uri="{BB962C8B-B14F-4D97-AF65-F5344CB8AC3E}">
        <p14:creationId xmlns:p14="http://schemas.microsoft.com/office/powerpoint/2010/main" val="1502391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a:t>
            </a:r>
            <a:endParaRPr lang="en-US" dirty="0"/>
          </a:p>
        </p:txBody>
      </p:sp>
      <p:sp>
        <p:nvSpPr>
          <p:cNvPr id="3" name="Content Placeholder 2"/>
          <p:cNvSpPr>
            <a:spLocks noGrp="1"/>
          </p:cNvSpPr>
          <p:nvPr>
            <p:ph idx="1"/>
          </p:nvPr>
        </p:nvSpPr>
        <p:spPr/>
        <p:txBody>
          <a:bodyPr>
            <a:normAutofit/>
          </a:bodyPr>
          <a:lstStyle/>
          <a:p>
            <a:r>
              <a:rPr lang="en-US" sz="2400" dirty="0"/>
              <a:t>Universal Design is the design and composition of an environment so that it can be accessed, understood and used to the greatest extent possible by all people regardless of their age, size, ability or disability</a:t>
            </a:r>
            <a:r>
              <a:rPr lang="en-US" sz="2400" dirty="0" smtClean="0"/>
              <a:t>.</a:t>
            </a:r>
          </a:p>
          <a:p>
            <a:pPr marL="0" indent="0">
              <a:buNone/>
            </a:pPr>
            <a:endParaRPr lang="en-US" sz="2400" dirty="0" smtClean="0"/>
          </a:p>
          <a:p>
            <a:r>
              <a:rPr lang="en-US" sz="2400" dirty="0" smtClean="0"/>
              <a:t>When it works for an individual with a disability, it generally works for everyone. </a:t>
            </a:r>
            <a:endParaRPr lang="en-US" sz="2400" dirty="0"/>
          </a:p>
        </p:txBody>
      </p:sp>
    </p:spTree>
    <p:extLst>
      <p:ext uri="{BB962C8B-B14F-4D97-AF65-F5344CB8AC3E}">
        <p14:creationId xmlns:p14="http://schemas.microsoft.com/office/powerpoint/2010/main" val="3951380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PAGE EASTIN</a:t>
            </a:r>
          </a:p>
          <a:p>
            <a:r>
              <a:rPr lang="en-US" dirty="0" smtClean="0"/>
              <a:t>(515) 725-1118</a:t>
            </a:r>
          </a:p>
          <a:p>
            <a:r>
              <a:rPr lang="en-US" dirty="0" smtClean="0">
                <a:hlinkClick r:id="rId2"/>
              </a:rPr>
              <a:t>PAGE.EASTIN@IWD.IOWA.GOV</a:t>
            </a:r>
            <a:r>
              <a:rPr lang="en-US" dirty="0" smtClean="0"/>
              <a:t> </a:t>
            </a:r>
            <a:endParaRPr lang="en-US" dirty="0"/>
          </a:p>
        </p:txBody>
      </p:sp>
    </p:spTree>
    <p:extLst>
      <p:ext uri="{BB962C8B-B14F-4D97-AF65-F5344CB8AC3E}">
        <p14:creationId xmlns:p14="http://schemas.microsoft.com/office/powerpoint/2010/main" val="1663486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Americans with Disabilities Act (ADA)</a:t>
            </a:r>
            <a:endParaRPr lang="en-US" dirty="0"/>
          </a:p>
        </p:txBody>
      </p:sp>
      <p:sp>
        <p:nvSpPr>
          <p:cNvPr id="5" name="Content Placeholder 4"/>
          <p:cNvSpPr>
            <a:spLocks noGrp="1"/>
          </p:cNvSpPr>
          <p:nvPr>
            <p:ph idx="1"/>
          </p:nvPr>
        </p:nvSpPr>
        <p:spPr/>
        <p:txBody>
          <a:bodyPr>
            <a:normAutofit/>
          </a:bodyPr>
          <a:lstStyle/>
          <a:p>
            <a:pPr marL="0" indent="0">
              <a:buNone/>
            </a:pPr>
            <a:r>
              <a:rPr lang="en-US" sz="2200" dirty="0" smtClean="0"/>
              <a:t>“The ADA is nothing less than an emancipation proclamation for people with disabilities.”  -</a:t>
            </a:r>
            <a:r>
              <a:rPr lang="en-US" sz="2200" dirty="0" smtClean="0"/>
              <a:t>Senator Tom Harkin, 1990</a:t>
            </a:r>
          </a:p>
          <a:p>
            <a:pPr marL="0" indent="0">
              <a:buNone/>
            </a:pPr>
            <a:endParaRPr lang="en-US" sz="2200" dirty="0" smtClean="0"/>
          </a:p>
          <a:p>
            <a:pPr marL="0" indent="0">
              <a:buNone/>
            </a:pPr>
            <a:r>
              <a:rPr lang="en-US" sz="2400" b="1" dirty="0" smtClean="0"/>
              <a:t>The Americans with Disabilities Act</a:t>
            </a:r>
          </a:p>
          <a:p>
            <a:pPr marL="0" indent="0">
              <a:buNone/>
            </a:pPr>
            <a:endParaRPr lang="en-US" sz="2400" b="1" dirty="0" smtClean="0"/>
          </a:p>
          <a:p>
            <a:pPr marL="274320" lvl="1" indent="0">
              <a:buNone/>
            </a:pPr>
            <a:r>
              <a:rPr lang="en-US" sz="1800" dirty="0"/>
              <a:t>Title I: Employment</a:t>
            </a:r>
          </a:p>
          <a:p>
            <a:pPr marL="274320" lvl="1" indent="0">
              <a:buNone/>
            </a:pPr>
            <a:r>
              <a:rPr lang="en-US" sz="1800" dirty="0"/>
              <a:t>Title II: Government Entities</a:t>
            </a:r>
          </a:p>
          <a:p>
            <a:pPr marL="274320" lvl="1" indent="0">
              <a:buNone/>
            </a:pPr>
            <a:r>
              <a:rPr lang="en-US" sz="1800" dirty="0"/>
              <a:t>Title III: Public Accommodations</a:t>
            </a:r>
          </a:p>
          <a:p>
            <a:pPr marL="274320" lvl="1" indent="0">
              <a:buNone/>
            </a:pPr>
            <a:r>
              <a:rPr lang="en-US" sz="1800" dirty="0"/>
              <a:t>Title IV: Telecommunications</a:t>
            </a:r>
          </a:p>
          <a:p>
            <a:pPr marL="274320" lvl="1" indent="0">
              <a:buNone/>
            </a:pPr>
            <a:r>
              <a:rPr lang="en-US" sz="1800" dirty="0"/>
              <a:t>Title V: Transportation &amp; Miscellaneous Provisions</a:t>
            </a:r>
          </a:p>
          <a:p>
            <a:pPr marL="0" indent="0">
              <a:buNone/>
            </a:pPr>
            <a:endParaRPr lang="en-US" dirty="0"/>
          </a:p>
        </p:txBody>
      </p:sp>
    </p:spTree>
    <p:extLst>
      <p:ext uri="{BB962C8B-B14F-4D97-AF65-F5344CB8AC3E}">
        <p14:creationId xmlns:p14="http://schemas.microsoft.com/office/powerpoint/2010/main" val="286405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Title II Entities?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public entity covered by Title II is defined as:</a:t>
            </a:r>
          </a:p>
          <a:p>
            <a:pPr marL="0" indent="0">
              <a:buNone/>
            </a:pPr>
            <a:endParaRPr lang="en-US" dirty="0"/>
          </a:p>
          <a:p>
            <a:pPr marL="514350" indent="-514350">
              <a:buAutoNum type="arabicPeriod"/>
            </a:pPr>
            <a:r>
              <a:rPr lang="en-US" sz="2600" dirty="0" smtClean="0"/>
              <a:t>Any state or local government, regardless of size</a:t>
            </a:r>
          </a:p>
          <a:p>
            <a:pPr marL="514350" indent="-514350">
              <a:buAutoNum type="arabicPeriod"/>
            </a:pPr>
            <a:r>
              <a:rPr lang="en-US" sz="2600" dirty="0" smtClean="0"/>
              <a:t>Any department, agency, special purpose district, or other instrumentality of a state or local government</a:t>
            </a:r>
          </a:p>
          <a:p>
            <a:pPr marL="514350" indent="-514350">
              <a:buAutoNum type="arabicPeriod"/>
            </a:pPr>
            <a:r>
              <a:rPr lang="en-US" sz="2600" dirty="0" smtClean="0"/>
              <a:t>Certain commuter authorities and AMTRAK</a:t>
            </a:r>
            <a:endParaRPr lang="en-US" sz="2600" dirty="0"/>
          </a:p>
        </p:txBody>
      </p:sp>
    </p:spTree>
    <p:extLst>
      <p:ext uri="{BB962C8B-B14F-4D97-AF65-F5344CB8AC3E}">
        <p14:creationId xmlns:p14="http://schemas.microsoft.com/office/powerpoint/2010/main" val="218608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Equal Access</a:t>
            </a:r>
            <a:endParaRPr lang="en-US" dirty="0"/>
          </a:p>
        </p:txBody>
      </p:sp>
      <p:sp>
        <p:nvSpPr>
          <p:cNvPr id="3" name="Content Placeholder 2"/>
          <p:cNvSpPr>
            <a:spLocks noGrp="1"/>
          </p:cNvSpPr>
          <p:nvPr>
            <p:ph idx="1"/>
          </p:nvPr>
        </p:nvSpPr>
        <p:spPr/>
        <p:txBody>
          <a:bodyPr/>
          <a:lstStyle/>
          <a:p>
            <a:r>
              <a:rPr lang="en-US" dirty="0" smtClean="0"/>
              <a:t>All public entities, regardless of size must conduct self-assessments to ensure equal access. </a:t>
            </a:r>
          </a:p>
          <a:p>
            <a:pPr lvl="1"/>
            <a:r>
              <a:rPr lang="en-US" dirty="0" smtClean="0"/>
              <a:t>Physical Accessibility</a:t>
            </a:r>
          </a:p>
          <a:p>
            <a:pPr lvl="1"/>
            <a:r>
              <a:rPr lang="en-US" dirty="0" smtClean="0"/>
              <a:t>Program Accessibility</a:t>
            </a:r>
          </a:p>
          <a:p>
            <a:pPr lvl="1"/>
            <a:r>
              <a:rPr lang="en-US" dirty="0" smtClean="0"/>
              <a:t>Reasonable Accommodations </a:t>
            </a:r>
            <a:endParaRPr lang="en-US" dirty="0"/>
          </a:p>
        </p:txBody>
      </p:sp>
    </p:spTree>
    <p:extLst>
      <p:ext uri="{BB962C8B-B14F-4D97-AF65-F5344CB8AC3E}">
        <p14:creationId xmlns:p14="http://schemas.microsoft.com/office/powerpoint/2010/main" val="3969528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a:t>
            </a:r>
            <a:endParaRPr lang="en-US" dirty="0"/>
          </a:p>
        </p:txBody>
      </p:sp>
      <p:sp>
        <p:nvSpPr>
          <p:cNvPr id="3" name="Content Placeholder 2"/>
          <p:cNvSpPr>
            <a:spLocks noGrp="1"/>
          </p:cNvSpPr>
          <p:nvPr>
            <p:ph idx="1"/>
          </p:nvPr>
        </p:nvSpPr>
        <p:spPr/>
        <p:txBody>
          <a:bodyPr>
            <a:normAutofit/>
          </a:bodyPr>
          <a:lstStyle/>
          <a:p>
            <a:r>
              <a:rPr lang="en-US" sz="2400" dirty="0"/>
              <a:t>It’s the law</a:t>
            </a:r>
          </a:p>
          <a:p>
            <a:r>
              <a:rPr lang="en-US" sz="2400" dirty="0"/>
              <a:t>To meet the needs of a growing and aging population</a:t>
            </a:r>
          </a:p>
          <a:p>
            <a:r>
              <a:rPr lang="en-US" sz="2400" dirty="0"/>
              <a:t>To achieve the entity’s goal to make their programs and services accessible to it’s citizens and visitors</a:t>
            </a:r>
          </a:p>
          <a:p>
            <a:r>
              <a:rPr lang="en-US" sz="2400" dirty="0"/>
              <a:t>To provide equal access to people with disabilities seeking </a:t>
            </a:r>
            <a:r>
              <a:rPr lang="en-US" sz="2400" dirty="0" smtClean="0"/>
              <a:t>services</a:t>
            </a:r>
            <a:endParaRPr lang="en-US" sz="2400" dirty="0"/>
          </a:p>
          <a:p>
            <a:r>
              <a:rPr lang="en-US" sz="2400" dirty="0"/>
              <a:t>To educate and empower personnel about the importance of providing </a:t>
            </a:r>
            <a:r>
              <a:rPr lang="en-US" sz="2400" dirty="0" smtClean="0"/>
              <a:t>access</a:t>
            </a:r>
            <a:endParaRPr lang="en-US" sz="2400" dirty="0"/>
          </a:p>
          <a:p>
            <a:r>
              <a:rPr lang="en-US" sz="2400" dirty="0" smtClean="0"/>
              <a:t>It helps us provide better customer service to everyone!</a:t>
            </a:r>
            <a:endParaRPr lang="en-US" sz="2400" dirty="0"/>
          </a:p>
          <a:p>
            <a:pPr marL="0" indent="0">
              <a:buNone/>
            </a:pPr>
            <a:endParaRPr lang="en-US" dirty="0"/>
          </a:p>
        </p:txBody>
      </p:sp>
    </p:spTree>
    <p:extLst>
      <p:ext uri="{BB962C8B-B14F-4D97-AF65-F5344CB8AC3E}">
        <p14:creationId xmlns:p14="http://schemas.microsoft.com/office/powerpoint/2010/main" val="3823523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a:t>
            </a:r>
            <a:endParaRPr lang="en-US" dirty="0"/>
          </a:p>
        </p:txBody>
      </p:sp>
      <p:sp>
        <p:nvSpPr>
          <p:cNvPr id="3" name="Content Placeholder 2"/>
          <p:cNvSpPr>
            <a:spLocks noGrp="1"/>
          </p:cNvSpPr>
          <p:nvPr>
            <p:ph idx="1"/>
          </p:nvPr>
        </p:nvSpPr>
        <p:spPr/>
        <p:txBody>
          <a:bodyPr>
            <a:normAutofit/>
          </a:bodyPr>
          <a:lstStyle/>
          <a:p>
            <a:r>
              <a:rPr lang="en-US" sz="2400" dirty="0"/>
              <a:t>Americans with disabilities have a lower level of educational attainment than those without </a:t>
            </a:r>
            <a:r>
              <a:rPr lang="en-US" sz="2400" dirty="0" smtClean="0"/>
              <a:t>disabilities.</a:t>
            </a:r>
          </a:p>
          <a:p>
            <a:pPr marL="0" indent="0">
              <a:buNone/>
            </a:pPr>
            <a:endParaRPr lang="en-US" sz="2400" dirty="0" smtClean="0"/>
          </a:p>
          <a:p>
            <a:r>
              <a:rPr lang="en-US" sz="2400" dirty="0"/>
              <a:t>Americans with disabilities are </a:t>
            </a:r>
            <a:r>
              <a:rPr lang="en-US" sz="2400" dirty="0" smtClean="0"/>
              <a:t>less financially stable and </a:t>
            </a:r>
            <a:r>
              <a:rPr lang="en-US" sz="2400" dirty="0"/>
              <a:t>more likely to be unemployed than those without </a:t>
            </a:r>
            <a:r>
              <a:rPr lang="en-US" sz="2400" dirty="0" smtClean="0"/>
              <a:t>disabilities.</a:t>
            </a:r>
          </a:p>
          <a:p>
            <a:pPr marL="0" indent="0">
              <a:buNone/>
            </a:pPr>
            <a:endParaRPr lang="en-US" sz="2400" dirty="0" smtClean="0"/>
          </a:p>
          <a:p>
            <a:r>
              <a:rPr lang="en-US" sz="2400" dirty="0"/>
              <a:t>Too many Americans with disabilities remain outside the economic and social mainstream of American </a:t>
            </a:r>
            <a:r>
              <a:rPr lang="en-US" sz="2400" dirty="0" smtClean="0"/>
              <a:t>life.</a:t>
            </a:r>
            <a:endParaRPr lang="en-US" sz="2400" dirty="0"/>
          </a:p>
        </p:txBody>
      </p:sp>
    </p:spTree>
    <p:extLst>
      <p:ext uri="{BB962C8B-B14F-4D97-AF65-F5344CB8AC3E}">
        <p14:creationId xmlns:p14="http://schemas.microsoft.com/office/powerpoint/2010/main" val="4284559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Accessibility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Basics</a:t>
            </a:r>
          </a:p>
          <a:p>
            <a:r>
              <a:rPr lang="en-US" dirty="0"/>
              <a:t>Exterior route</a:t>
            </a:r>
          </a:p>
          <a:p>
            <a:r>
              <a:rPr lang="en-US" dirty="0"/>
              <a:t>Parking lots and walkways</a:t>
            </a:r>
          </a:p>
          <a:p>
            <a:r>
              <a:rPr lang="en-US" dirty="0"/>
              <a:t>Entrance</a:t>
            </a:r>
          </a:p>
          <a:p>
            <a:r>
              <a:rPr lang="en-US" dirty="0"/>
              <a:t>Interior circulation (classrooms, offices, hallways, etc.)</a:t>
            </a:r>
          </a:p>
          <a:p>
            <a:r>
              <a:rPr lang="en-US" dirty="0"/>
              <a:t>Computer stations used by the public</a:t>
            </a:r>
          </a:p>
          <a:p>
            <a:r>
              <a:rPr lang="en-US" dirty="0"/>
              <a:t>Alarm systems</a:t>
            </a:r>
          </a:p>
          <a:p>
            <a:r>
              <a:rPr lang="en-US" dirty="0"/>
              <a:t>Signs</a:t>
            </a:r>
          </a:p>
          <a:p>
            <a:r>
              <a:rPr lang="en-US" dirty="0"/>
              <a:t>Restrooms</a:t>
            </a:r>
          </a:p>
          <a:p>
            <a:endParaRPr lang="en-US" dirty="0"/>
          </a:p>
        </p:txBody>
      </p:sp>
    </p:spTree>
    <p:extLst>
      <p:ext uri="{BB962C8B-B14F-4D97-AF65-F5344CB8AC3E}">
        <p14:creationId xmlns:p14="http://schemas.microsoft.com/office/powerpoint/2010/main" val="302248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Accessibility</a:t>
            </a:r>
            <a:endParaRPr lang="en-US" dirty="0"/>
          </a:p>
        </p:txBody>
      </p:sp>
      <p:sp>
        <p:nvSpPr>
          <p:cNvPr id="3" name="Content Placeholder 2"/>
          <p:cNvSpPr>
            <a:spLocks noGrp="1"/>
          </p:cNvSpPr>
          <p:nvPr>
            <p:ph idx="1"/>
          </p:nvPr>
        </p:nvSpPr>
        <p:spPr/>
        <p:txBody>
          <a:bodyPr>
            <a:normAutofit/>
          </a:bodyPr>
          <a:lstStyle/>
          <a:p>
            <a:r>
              <a:rPr lang="en-US" sz="2400" dirty="0"/>
              <a:t>A “program” is a service or activity </a:t>
            </a:r>
            <a:r>
              <a:rPr lang="en-US" sz="2400" dirty="0" smtClean="0"/>
              <a:t>undertaken </a:t>
            </a:r>
            <a:r>
              <a:rPr lang="en-US" sz="2400" dirty="0"/>
              <a:t>by a department that affords benefits, information, opportunities, or activities to one or more members of the public. </a:t>
            </a:r>
            <a:endParaRPr lang="en-US" sz="2400" dirty="0" smtClean="0"/>
          </a:p>
          <a:p>
            <a:pPr marL="0" indent="0">
              <a:buNone/>
            </a:pPr>
            <a:endParaRPr lang="en-US" sz="2400" dirty="0"/>
          </a:p>
          <a:p>
            <a:r>
              <a:rPr lang="en-US" sz="2400" dirty="0"/>
              <a:t>This includes programs, services, and activities carried out by contractors or grantees on behalf of City/County/State</a:t>
            </a:r>
          </a:p>
          <a:p>
            <a:endParaRPr lang="en-US" dirty="0"/>
          </a:p>
        </p:txBody>
      </p:sp>
    </p:spTree>
    <p:extLst>
      <p:ext uri="{BB962C8B-B14F-4D97-AF65-F5344CB8AC3E}">
        <p14:creationId xmlns:p14="http://schemas.microsoft.com/office/powerpoint/2010/main" val="3200037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Accommodations</a:t>
            </a:r>
            <a:endParaRPr lang="en-US" dirty="0"/>
          </a:p>
        </p:txBody>
      </p:sp>
      <p:sp>
        <p:nvSpPr>
          <p:cNvPr id="3" name="Content Placeholder 2"/>
          <p:cNvSpPr>
            <a:spLocks noGrp="1"/>
          </p:cNvSpPr>
          <p:nvPr>
            <p:ph idx="1"/>
          </p:nvPr>
        </p:nvSpPr>
        <p:spPr/>
        <p:txBody>
          <a:bodyPr>
            <a:normAutofit/>
          </a:bodyPr>
          <a:lstStyle/>
          <a:p>
            <a:r>
              <a:rPr lang="en-US" sz="2600" dirty="0"/>
              <a:t>Include the provision of accommodations in </a:t>
            </a:r>
            <a:r>
              <a:rPr lang="en-US" sz="2600" dirty="0" smtClean="0"/>
              <a:t>policies</a:t>
            </a:r>
            <a:r>
              <a:rPr lang="en-US" sz="2600" dirty="0"/>
              <a:t>, public notices, website, materials, etc. </a:t>
            </a:r>
          </a:p>
          <a:p>
            <a:r>
              <a:rPr lang="en-US" sz="2600" dirty="0"/>
              <a:t>Instruct individuals on the process of requesting </a:t>
            </a:r>
            <a:r>
              <a:rPr lang="en-US" sz="2600" dirty="0" smtClean="0"/>
              <a:t>accommodations.</a:t>
            </a:r>
            <a:endParaRPr lang="en-US" sz="2600" dirty="0"/>
          </a:p>
          <a:p>
            <a:r>
              <a:rPr lang="en-US" sz="2600" dirty="0"/>
              <a:t>Develop criteria for </a:t>
            </a:r>
            <a:r>
              <a:rPr lang="en-US" sz="2600" dirty="0" smtClean="0"/>
              <a:t>responding </a:t>
            </a:r>
            <a:r>
              <a:rPr lang="en-US" sz="2600" dirty="0"/>
              <a:t>to requests </a:t>
            </a:r>
          </a:p>
          <a:p>
            <a:r>
              <a:rPr lang="en-US" sz="2600" dirty="0" smtClean="0"/>
              <a:t>Training on </a:t>
            </a:r>
            <a:r>
              <a:rPr lang="en-US" sz="2600" dirty="0"/>
              <a:t>how to provide accommodations, etc. </a:t>
            </a:r>
          </a:p>
          <a:p>
            <a:r>
              <a:rPr lang="en-US" sz="2600" dirty="0"/>
              <a:t>Job Accommodation Network</a:t>
            </a:r>
          </a:p>
          <a:p>
            <a:pPr lvl="1"/>
            <a:r>
              <a:rPr lang="en-US" sz="2600" dirty="0"/>
              <a:t>ASKJAN.org </a:t>
            </a:r>
          </a:p>
          <a:p>
            <a:endParaRPr lang="en-US" dirty="0"/>
          </a:p>
        </p:txBody>
      </p:sp>
    </p:spTree>
    <p:extLst>
      <p:ext uri="{BB962C8B-B14F-4D97-AF65-F5344CB8AC3E}">
        <p14:creationId xmlns:p14="http://schemas.microsoft.com/office/powerpoint/2010/main" val="3507906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Iowa Workforce Development">
  <a:themeElements>
    <a:clrScheme name="Iowa Workforce Development">
      <a:dk1>
        <a:srgbClr val="39413D"/>
      </a:dk1>
      <a:lt1>
        <a:srgbClr val="FFFFFF"/>
      </a:lt1>
      <a:dk2>
        <a:srgbClr val="39413D"/>
      </a:dk2>
      <a:lt2>
        <a:srgbClr val="5F6863"/>
      </a:lt2>
      <a:accent1>
        <a:srgbClr val="00808D"/>
      </a:accent1>
      <a:accent2>
        <a:srgbClr val="B94630"/>
      </a:accent2>
      <a:accent3>
        <a:srgbClr val="4E7D4B"/>
      </a:accent3>
      <a:accent4>
        <a:srgbClr val="004156"/>
      </a:accent4>
      <a:accent5>
        <a:srgbClr val="00808D"/>
      </a:accent5>
      <a:accent6>
        <a:srgbClr val="5F6863"/>
      </a:accent6>
      <a:hlink>
        <a:srgbClr val="0000FF"/>
      </a:hlink>
      <a:folHlink>
        <a:srgbClr val="800080"/>
      </a:folHlink>
    </a:clrScheme>
    <a:fontScheme name="Iowa Workforce Develop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793</TotalTime>
  <Words>421</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Iowa Workforce Development</vt:lpstr>
      <vt:lpstr>Americans with Disabilities Act- Title II</vt:lpstr>
      <vt:lpstr>Americans with Disabilities Act (ADA)</vt:lpstr>
      <vt:lpstr>What Are Title II Entities? </vt:lpstr>
      <vt:lpstr>Ensuring Equal Access</vt:lpstr>
      <vt:lpstr>Why is it important? </vt:lpstr>
      <vt:lpstr>Why is it important? </vt:lpstr>
      <vt:lpstr>Physical Accessibility </vt:lpstr>
      <vt:lpstr>Program Accessibility</vt:lpstr>
      <vt:lpstr>Requirements for Accommodations</vt:lpstr>
      <vt:lpstr>Universal Design </vt:lpstr>
      <vt:lpstr>QUESTIONS</vt:lpstr>
    </vt:vector>
  </TitlesOfParts>
  <Company>Iowa Workforce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Eastin, Page</cp:lastModifiedBy>
  <cp:revision>31</cp:revision>
  <dcterms:created xsi:type="dcterms:W3CDTF">2018-06-13T15:03:45Z</dcterms:created>
  <dcterms:modified xsi:type="dcterms:W3CDTF">2018-12-14T20:18:22Z</dcterms:modified>
</cp:coreProperties>
</file>